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75" r:id="rId17"/>
    <p:sldId id="295" r:id="rId18"/>
    <p:sldId id="276" r:id="rId19"/>
    <p:sldId id="29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61" r:id="rId38"/>
    <p:sldId id="257" r:id="rId39"/>
    <p:sldId id="258" r:id="rId40"/>
    <p:sldId id="259" r:id="rId41"/>
    <p:sldId id="260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51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27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301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8C5AA-3C22-4201-98F6-86070BFCA98A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FDB6B-C2DF-4B1A-BE1B-642587BA305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2953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005741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5b489546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5b4895469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948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5b489546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5b489546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480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5b489546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5b489546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299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5b4895469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5b4895469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39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1123B04-A11E-4ECA-8C2F-B25EF2142B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7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1123B04-A11E-4ECA-8C2F-B25EF2142B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51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1123B04-A11E-4ECA-8C2F-B25EF2142B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26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1123B04-A11E-4ECA-8C2F-B25EF2142B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37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1123B04-A11E-4ECA-8C2F-B25EF2142B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5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1123B04-A11E-4ECA-8C2F-B25EF2142B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31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5b4895469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5b4895469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723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5b4895469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5b4895469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83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2" name="Google Shape;12;p2"/>
          <p:cNvSpPr/>
          <p:nvPr userDrawn="1"/>
        </p:nvSpPr>
        <p:spPr>
          <a:xfrm>
            <a:off x="-343350" y="-242700"/>
            <a:ext cx="9830700" cy="5628900"/>
          </a:xfrm>
          <a:prstGeom prst="rect">
            <a:avLst/>
          </a:prstGeom>
          <a:solidFill>
            <a:srgbClr val="3E2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2660" y="205529"/>
            <a:ext cx="1408067" cy="2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775" y="1499400"/>
            <a:ext cx="3635300" cy="3878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"/>
            <a:ext cx="8229600" cy="609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971550"/>
            <a:ext cx="4038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14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1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4648200" y="971550"/>
            <a:ext cx="40386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1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5090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6230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57150"/>
            <a:ext cx="8229600" cy="609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6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"/>
            <a:ext cx="8229600" cy="609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971550"/>
            <a:ext cx="26670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14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1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sz="quarter" idx="14"/>
          </p:nvPr>
        </p:nvSpPr>
        <p:spPr>
          <a:xfrm>
            <a:off x="3238500" y="971550"/>
            <a:ext cx="26670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14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1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5"/>
          </p:nvPr>
        </p:nvSpPr>
        <p:spPr>
          <a:xfrm>
            <a:off x="6019800" y="971550"/>
            <a:ext cx="26670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itchFamily="34" charset="0"/>
              <a:buNone/>
              <a:defRPr sz="1400">
                <a:solidFill>
                  <a:schemeClr val="tx2"/>
                </a:solidFill>
              </a:defRPr>
            </a:lvl1pPr>
            <a:lvl2pPr>
              <a:defRPr sz="1200">
                <a:solidFill>
                  <a:schemeClr val="tx2"/>
                </a:solidFill>
              </a:defRPr>
            </a:lvl2pPr>
            <a:lvl3pPr>
              <a:defRPr sz="11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704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343350" y="-242700"/>
            <a:ext cx="9830700" cy="5628900"/>
          </a:xfrm>
          <a:prstGeom prst="rect">
            <a:avLst/>
          </a:prstGeom>
          <a:solidFill>
            <a:srgbClr val="3E2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2660" y="205529"/>
            <a:ext cx="1408067" cy="2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7775" y="1499400"/>
            <a:ext cx="3635300" cy="387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423650" y="1542900"/>
            <a:ext cx="5616300" cy="20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Lorem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ipsum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dolor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amet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consectetur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adipiscing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elit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Etiam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eget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ligula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eu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lectus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lobortis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condimentum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Aliquam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nonummy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auctor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massa.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Pellentesque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habitant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morbi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tristique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senectus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et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netus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et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malesuada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fames ac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turpis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egestas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Nulla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risus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Quisque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purus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magna,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auctor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et,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sagittis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ac,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posuere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eu,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lectus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 Nam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mattis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felis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ut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adipiscin</a:t>
            </a:r>
            <a:endParaRPr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3650" y="34438"/>
            <a:ext cx="3082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TÍTULO</a:t>
            </a:r>
            <a:endParaRPr sz="3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633193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343350" y="-242700"/>
            <a:ext cx="9830700" cy="5628900"/>
          </a:xfrm>
          <a:prstGeom prst="rect">
            <a:avLst/>
          </a:prstGeom>
          <a:solidFill>
            <a:srgbClr val="3E2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2660" y="205529"/>
            <a:ext cx="1408067" cy="2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l="23936" r="20591" b="14719"/>
          <a:stretch/>
        </p:blipFill>
        <p:spPr>
          <a:xfrm>
            <a:off x="87975" y="1946275"/>
            <a:ext cx="3417600" cy="32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preserve="1">
  <p:cSld name="1_Title slide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-343350" y="-242700"/>
            <a:ext cx="9830700" cy="5628900"/>
          </a:xfrm>
          <a:prstGeom prst="rect">
            <a:avLst/>
          </a:prstGeom>
          <a:solidFill>
            <a:srgbClr val="3E2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2660" y="205529"/>
            <a:ext cx="1408067" cy="27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l="23936" r="20591" b="14719"/>
          <a:stretch/>
        </p:blipFill>
        <p:spPr>
          <a:xfrm>
            <a:off x="87975" y="1946275"/>
            <a:ext cx="3417600" cy="32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423650" y="34438"/>
            <a:ext cx="3082500" cy="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TÍTULO</a:t>
            </a:r>
            <a:endParaRPr sz="3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23;p3"/>
          <p:cNvSpPr txBox="1"/>
          <p:nvPr/>
        </p:nvSpPr>
        <p:spPr>
          <a:xfrm>
            <a:off x="4161225" y="1542900"/>
            <a:ext cx="4481400" cy="29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Lorem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ipsum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dolor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sit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amet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consectetur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adipiscing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elit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Etiam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eget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ligula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eu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lectus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lobortis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condimentum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Aliquam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nonummy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auctor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massa.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Pellentesque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habitant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morbi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tristique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senectus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et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netus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et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malesuada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fames ac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turpis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egestas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Nulla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at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risus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Quisque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purus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magna,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auctor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et,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sagittis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ac,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posuere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eu,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lectus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. Nam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mattis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felis</a:t>
            </a:r>
            <a:r>
              <a:rPr lang="pt-BR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ut </a:t>
            </a:r>
            <a:r>
              <a:rPr lang="pt-BR" dirty="0" err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adipiscin</a:t>
            </a:r>
            <a:endParaRPr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92547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-343350" y="-242700"/>
            <a:ext cx="9830700" cy="5628900"/>
          </a:xfrm>
          <a:prstGeom prst="rect">
            <a:avLst/>
          </a:prstGeom>
          <a:solidFill>
            <a:srgbClr val="3E2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2660" y="205529"/>
            <a:ext cx="1408067" cy="2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3450" y="-433700"/>
            <a:ext cx="9531776" cy="59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3363" y="4130675"/>
            <a:ext cx="3208181" cy="59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4556" y="110075"/>
            <a:ext cx="4494900" cy="8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/>
        </p:nvSpPr>
        <p:spPr>
          <a:xfrm>
            <a:off x="2967900" y="1490250"/>
            <a:ext cx="32082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8A1"/>
              </a:buClr>
              <a:buSzPts val="2800"/>
              <a:buFont typeface="Courier"/>
              <a:buNone/>
            </a:pPr>
            <a:r>
              <a:rPr lang="pt-BR" sz="4800" b="1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Obrigado!</a:t>
            </a:r>
            <a:endParaRPr sz="4800" b="1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2128656" y="2916826"/>
            <a:ext cx="5037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lang="pt-BR" sz="1800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marcus.oliveira5@fatec.sp.gov.br</a:t>
            </a:r>
            <a:endParaRPr dirty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"/>
              <a:buNone/>
            </a:pPr>
            <a:r>
              <a:rPr lang="pt-BR" sz="1800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@</a:t>
            </a:r>
            <a:r>
              <a:rPr lang="pt-BR" sz="1800" dirty="0" err="1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mvvamo</a:t>
            </a:r>
            <a:endParaRPr sz="1600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tx2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tx2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"/>
            <a:ext cx="8229600" cy="6096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503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45715" y="-9525"/>
            <a:ext cx="9235440" cy="5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tx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Google Shape;8;p1"/>
          <p:cNvSpPr/>
          <p:nvPr/>
        </p:nvSpPr>
        <p:spPr>
          <a:xfrm>
            <a:off x="2660400" y="-9512"/>
            <a:ext cx="3823200" cy="943800"/>
          </a:xfrm>
          <a:prstGeom prst="rect">
            <a:avLst/>
          </a:prstGeom>
          <a:solidFill>
            <a:srgbClr val="3E24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66713" y="163337"/>
            <a:ext cx="3010570" cy="5981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8" r:id="rId2"/>
    <p:sldLayoutId id="2147483649" r:id="rId3"/>
    <p:sldLayoutId id="2147483669" r:id="rId4"/>
    <p:sldLayoutId id="2147483650" r:id="rId5"/>
    <p:sldLayoutId id="2147483652" r:id="rId6"/>
    <p:sldLayoutId id="2147483653" r:id="rId7"/>
    <p:sldLayoutId id="2147483654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ssh.com/ssh/protocol/" TargetMode="External"/><Relationship Id="rId4" Type="http://schemas.openxmlformats.org/officeDocument/2006/relationships/hyperlink" Target="https://medium.com/@Magical_Mudit/understanding-ssh-workflow-66a0e8d4bf65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vmoliveira/" TargetMode="External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erveo.net/" TargetMode="External"/><Relationship Id="rId2" Type="http://schemas.openxmlformats.org/officeDocument/2006/relationships/hyperlink" Target="https://ngrok.com/" TargetMode="Externa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/>
        </p:nvSpPr>
        <p:spPr>
          <a:xfrm>
            <a:off x="1053900" y="2067175"/>
            <a:ext cx="70362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rgbClr val="2048A1"/>
              </a:buClr>
              <a:buSzPts val="2800"/>
            </a:pPr>
            <a:r>
              <a:rPr lang="pt-BR" sz="2800" b="1" dirty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Como burlar proxy e firewall através de túneis SSH, DNS, ICMP e afins</a:t>
            </a:r>
            <a:endParaRPr sz="2800" b="1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053206" y="3449901"/>
            <a:ext cx="5037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48A1"/>
              </a:buClr>
              <a:buSzPts val="1600"/>
              <a:buFont typeface="Courier"/>
              <a:buNone/>
            </a:pPr>
            <a:r>
              <a:rPr lang="pt-BR" sz="1600" i="0" u="none" strike="noStrike" cap="none" dirty="0" smtClean="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Marcus Oliveira/ Especialista em Segurança da Informação</a:t>
            </a:r>
            <a:endParaRPr sz="1600" i="0" u="none" strike="noStrike" cap="none" dirty="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819150"/>
            <a:ext cx="7391400" cy="465012"/>
          </a:xfrm>
        </p:spPr>
        <p:txBody>
          <a:bodyPr/>
          <a:lstStyle/>
          <a:p>
            <a:r>
              <a:rPr lang="pt-BR" dirty="0" smtClean="0"/>
              <a:t>Cenário de </a:t>
            </a:r>
            <a:r>
              <a:rPr lang="pt-BR" dirty="0" err="1" smtClean="0"/>
              <a:t>bypass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6937" y="36831"/>
            <a:ext cx="2590800" cy="609601"/>
          </a:xfrm>
        </p:spPr>
        <p:txBody>
          <a:bodyPr/>
          <a:lstStyle/>
          <a:p>
            <a:r>
              <a:rPr lang="pt-BR" sz="2400" dirty="0" err="1" smtClean="0">
                <a:latin typeface="Trebuchet MS" panose="020B0603020202020204" pitchFamily="34" charset="0"/>
              </a:rPr>
              <a:t>Rinetd</a:t>
            </a:r>
            <a:r>
              <a:rPr lang="pt-BR" sz="2400" dirty="0" smtClean="0">
                <a:latin typeface="Trebuchet MS" panose="020B0603020202020204" pitchFamily="34" charset="0"/>
              </a:rPr>
              <a:t> - Cenário</a:t>
            </a:r>
            <a:endParaRPr lang="pt-BR" sz="2400" dirty="0">
              <a:latin typeface="Trebuchet MS" panose="020B0603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29" y="1257322"/>
            <a:ext cx="6175571" cy="388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2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 smtClean="0">
                <a:latin typeface="Trebuchet MS" panose="020B0603020202020204" pitchFamily="34" charset="0"/>
              </a:rPr>
              <a:t>DEMO</a:t>
            </a:r>
            <a:endParaRPr lang="pt-BR" sz="3600" dirty="0">
              <a:latin typeface="Trebuchet MS" panose="020B0603020202020204" pitchFamily="34" charset="0"/>
            </a:endParaRPr>
          </a:p>
        </p:txBody>
      </p:sp>
      <p:pic>
        <p:nvPicPr>
          <p:cNvPr id="2" name="rinet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963" y="971550"/>
            <a:ext cx="6440487" cy="3622675"/>
          </a:xfrm>
        </p:spPr>
      </p:pic>
    </p:spTree>
    <p:extLst>
      <p:ext uri="{BB962C8B-B14F-4D97-AF65-F5344CB8AC3E}">
        <p14:creationId xmlns:p14="http://schemas.microsoft.com/office/powerpoint/2010/main" val="273236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33860"/>
            <a:ext cx="8229600" cy="609601"/>
          </a:xfrm>
        </p:spPr>
        <p:txBody>
          <a:bodyPr/>
          <a:lstStyle/>
          <a:p>
            <a:r>
              <a:rPr lang="pt-BR" sz="2800" dirty="0" smtClean="0">
                <a:latin typeface="Trebuchet MS" panose="020B0603020202020204" pitchFamily="34" charset="0"/>
              </a:rPr>
              <a:t>O protocolo SSH</a:t>
            </a:r>
            <a:endParaRPr lang="pt-BR" sz="2800" dirty="0">
              <a:latin typeface="Trebuchet MS" panose="020B060302020202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472458" y="4785131"/>
            <a:ext cx="548700" cy="3936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334000" y="900865"/>
            <a:ext cx="3657600" cy="3898548"/>
          </a:xfrm>
          <a:prstGeom prst="rect">
            <a:avLst/>
          </a:prstGeom>
        </p:spPr>
      </p:pic>
      <p:sp>
        <p:nvSpPr>
          <p:cNvPr id="13" name="Espaço Reservado para Conteúdo 12"/>
          <p:cNvSpPr>
            <a:spLocks noGrp="1"/>
          </p:cNvSpPr>
          <p:nvPr>
            <p:ph sz="quarter" idx="14"/>
          </p:nvPr>
        </p:nvSpPr>
        <p:spPr>
          <a:xfrm>
            <a:off x="228600" y="991529"/>
            <a:ext cx="5075842" cy="3775734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latin typeface="Trebuchet MS" panose="020B0603020202020204" pitchFamily="34" charset="0"/>
              </a:rPr>
              <a:t>O protocolo SSH trabalha no modelo cliente servidor, onde essa comunicação é criptografada (nas duas pontas) e com autenticação de ambos os lados.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latin typeface="Trebuchet MS" panose="020B0603020202020204" pitchFamily="34" charset="0"/>
              </a:rPr>
              <a:t>O protocolo SSH usa criptografia simétrica (</a:t>
            </a:r>
            <a:r>
              <a:rPr lang="pt-BR" dirty="0" err="1" smtClean="0">
                <a:latin typeface="Trebuchet MS" panose="020B0603020202020204" pitchFamily="34" charset="0"/>
              </a:rPr>
              <a:t>Diffie-Hellman</a:t>
            </a:r>
            <a:r>
              <a:rPr lang="pt-BR" dirty="0" smtClean="0">
                <a:latin typeface="Trebuchet MS" panose="020B0603020202020204" pitchFamily="34" charset="0"/>
              </a:rPr>
              <a:t>), criptografia assimétrica e </a:t>
            </a:r>
            <a:r>
              <a:rPr lang="pt-BR" dirty="0" err="1" smtClean="0">
                <a:latin typeface="Trebuchet MS" panose="020B0603020202020204" pitchFamily="34" charset="0"/>
              </a:rPr>
              <a:t>hash</a:t>
            </a:r>
            <a:r>
              <a:rPr lang="pt-BR" dirty="0" smtClean="0">
                <a:latin typeface="Trebuchet MS" panose="020B0603020202020204" pitchFamily="34" charset="0"/>
              </a:rPr>
              <a:t>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latin typeface="Trebuchet MS" panose="020B0603020202020204" pitchFamily="34" charset="0"/>
              </a:rPr>
              <a:t>Basicamente a conexão SSH se da com os seguintes passos:</a:t>
            </a:r>
          </a:p>
          <a:p>
            <a:pPr marL="1028700"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latin typeface="Trebuchet MS" panose="020B0603020202020204" pitchFamily="34" charset="0"/>
              </a:rPr>
              <a:t> O cliente inicia a conexão e verifica o servidor que está conectando;</a:t>
            </a:r>
          </a:p>
          <a:p>
            <a:pPr marL="1028700"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latin typeface="Trebuchet MS" panose="020B0603020202020204" pitchFamily="34" charset="0"/>
              </a:rPr>
              <a:t> É gerado a chave para </a:t>
            </a:r>
            <a:r>
              <a:rPr lang="pt-BR" dirty="0" err="1" smtClean="0">
                <a:latin typeface="Trebuchet MS" panose="020B0603020202020204" pitchFamily="34" charset="0"/>
              </a:rPr>
              <a:t>encriptar</a:t>
            </a:r>
            <a:r>
              <a:rPr lang="pt-BR" dirty="0" smtClean="0">
                <a:latin typeface="Trebuchet MS" panose="020B0603020202020204" pitchFamily="34" charset="0"/>
              </a:rPr>
              <a:t> a conexão;</a:t>
            </a:r>
          </a:p>
          <a:p>
            <a:pPr marL="1028700"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latin typeface="Trebuchet MS" panose="020B0603020202020204" pitchFamily="34" charset="0"/>
              </a:rPr>
              <a:t> Realização da negociação e seus parâmetros e abertura da comunicação criptografada;</a:t>
            </a:r>
          </a:p>
          <a:p>
            <a:pPr marL="1028700"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latin typeface="Trebuchet MS" panose="020B0603020202020204" pitchFamily="34" charset="0"/>
              </a:rPr>
              <a:t> Autenticação do cliente no servidor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latin typeface="Trebuchet MS" panose="020B0603020202020204" pitchFamily="34" charset="0"/>
              </a:rPr>
              <a:t>Mais detalhes:</a:t>
            </a:r>
          </a:p>
          <a:p>
            <a:pPr marL="1028700"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latin typeface="Trebuchet MS" panose="020B0603020202020204" pitchFamily="34" charset="0"/>
                <a:hlinkClick r:id="rId4"/>
              </a:rPr>
              <a:t> https</a:t>
            </a:r>
            <a:r>
              <a:rPr lang="pt-BR" dirty="0">
                <a:latin typeface="Trebuchet MS" panose="020B0603020202020204" pitchFamily="34" charset="0"/>
                <a:hlinkClick r:id="rId4"/>
              </a:rPr>
              <a:t>://medium.com/@</a:t>
            </a:r>
            <a:r>
              <a:rPr lang="pt-BR" dirty="0" smtClean="0">
                <a:latin typeface="Trebuchet MS" panose="020B0603020202020204" pitchFamily="34" charset="0"/>
                <a:hlinkClick r:id="rId4"/>
              </a:rPr>
              <a:t>Magical_Mudit/understanding-ssh-workflow-66a0e8d4bf65</a:t>
            </a:r>
            <a:endParaRPr lang="pt-BR" dirty="0" smtClean="0">
              <a:latin typeface="Trebuchet MS" panose="020B0603020202020204" pitchFamily="34" charset="0"/>
            </a:endParaRPr>
          </a:p>
          <a:p>
            <a:pPr marL="1028700" lvl="1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latin typeface="Trebuchet MS" panose="020B0603020202020204" pitchFamily="34" charset="0"/>
                <a:hlinkClick r:id="rId5"/>
              </a:rPr>
              <a:t> https</a:t>
            </a:r>
            <a:r>
              <a:rPr lang="pt-BR" dirty="0">
                <a:latin typeface="Trebuchet MS" panose="020B0603020202020204" pitchFamily="34" charset="0"/>
                <a:hlinkClick r:id="rId5"/>
              </a:rPr>
              <a:t>://www.ssh.com/ssh/protocol/</a:t>
            </a:r>
            <a:endParaRPr lang="pt-BR" dirty="0">
              <a:latin typeface="Trebuchet MS" panose="020B0603020202020204" pitchFamily="34" charset="0"/>
            </a:endParaRPr>
          </a:p>
          <a:p>
            <a:pPr marL="1028700" lvl="1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pt-BR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3840480" y="1281792"/>
            <a:ext cx="4924213" cy="3861708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O protocolo SSH esconde alguns segredos os quais são úteis tanto para </a:t>
            </a:r>
            <a:r>
              <a:rPr lang="pt-BR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pivoting</a:t>
            </a: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 (pular entre redes), trafegar/transferir dados de forma segura (SFTP) e fazer tunelamento, iremos falar dos recursos de tunelamento: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Local </a:t>
            </a:r>
            <a:r>
              <a:rPr lang="pt-BR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Port</a:t>
            </a: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Fowarding</a:t>
            </a:r>
            <a:endParaRPr lang="pt-BR" sz="1800" dirty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Remote </a:t>
            </a:r>
            <a:r>
              <a:rPr lang="pt-BR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Port</a:t>
            </a: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Fowarding</a:t>
            </a:r>
            <a:endParaRPr lang="pt-BR" sz="1800" dirty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Dynamic</a:t>
            </a: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Port</a:t>
            </a: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Fowarding</a:t>
            </a:r>
            <a:endParaRPr lang="pt-BR" sz="18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0" y="57150"/>
            <a:ext cx="8229600" cy="609600"/>
          </a:xfrm>
          <a:prstGeom prst="rect">
            <a:avLst/>
          </a:prstGeom>
        </p:spPr>
        <p:txBody>
          <a:bodyPr/>
          <a:lstStyle/>
          <a:p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SSH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tunneling</a:t>
            </a:r>
            <a:endParaRPr lang="pt-BR" sz="3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93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3664372" y="1476586"/>
            <a:ext cx="4937761" cy="3400213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Faz um túnel entre uma porta local e um servidor remoto com o SSH sendo usado para transportar a comunicação;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É como o redirecionamento de portas, porém a comunicação entre o cliente e o </a:t>
            </a:r>
            <a:r>
              <a:rPr lang="pt-BR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redirecionador</a:t>
            </a: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 está criptografada;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Trebuchet MS" panose="020B0603020202020204" pitchFamily="34" charset="0"/>
              </a:rPr>
              <a:t>Linux:   </a:t>
            </a:r>
            <a:r>
              <a:rPr lang="en-US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ssh</a:t>
            </a:r>
            <a:r>
              <a:rPr lang="en-US" sz="1800" dirty="0">
                <a:solidFill>
                  <a:schemeClr val="tx2"/>
                </a:solidFill>
                <a:latin typeface="Trebuchet MS" panose="020B0603020202020204" pitchFamily="34" charset="0"/>
              </a:rPr>
              <a:t> &lt;gateway&gt; -L &lt;local port to listen&gt;:&lt;remote host&gt;:&lt;remote port&gt;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Trebuchet MS" panose="020B0603020202020204" pitchFamily="34" charset="0"/>
              </a:rPr>
              <a:t>Windows: plink -L &lt;local port to listen&gt;:&lt;remote host&gt;:&lt;remote port&gt; &lt;user&gt;@&lt;</a:t>
            </a:r>
            <a:r>
              <a:rPr lang="en-US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ssh_server</a:t>
            </a:r>
            <a:r>
              <a:rPr lang="en-US" sz="1800" dirty="0">
                <a:solidFill>
                  <a:schemeClr val="tx2"/>
                </a:solidFill>
                <a:latin typeface="Trebuchet MS" panose="020B0603020202020204" pitchFamily="34" charset="0"/>
              </a:rPr>
              <a:t>&gt;</a:t>
            </a:r>
            <a:endParaRPr lang="pt-BR" sz="1800" dirty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0" y="57149"/>
            <a:ext cx="7321973" cy="931757"/>
          </a:xfrm>
          <a:prstGeom prst="rect">
            <a:avLst/>
          </a:prstGeom>
        </p:spPr>
        <p:txBody>
          <a:bodyPr/>
          <a:lstStyle/>
          <a:p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SSH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tunneling</a:t>
            </a:r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 – Local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Port</a:t>
            </a:r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Fowarding</a:t>
            </a:r>
            <a:endParaRPr lang="pt-BR" sz="3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6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SH Local Port Forward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963" y="971550"/>
            <a:ext cx="6440487" cy="3622675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latin typeface="Trebuchet MS" panose="020B06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0375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3623729" y="1171783"/>
            <a:ext cx="4909686" cy="3594523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Faz um túnel de uma porta remota para uma porta local com o SSH sendo usado para transportar a comunicação;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2"/>
                </a:solidFill>
                <a:latin typeface="Trebuchet MS" panose="020B0603020202020204" pitchFamily="34" charset="0"/>
              </a:rPr>
              <a:t>Muito usado para publicar um determinado serviço sem precisar realizar NAT ou abrir portas de entrada no firewall;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Trebuchet MS" panose="020B0603020202020204" pitchFamily="34" charset="0"/>
              </a:rPr>
              <a:t>Linux:   </a:t>
            </a:r>
            <a:r>
              <a:rPr lang="en-US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ssh</a:t>
            </a:r>
            <a:r>
              <a:rPr lang="en-US" sz="1800" dirty="0">
                <a:solidFill>
                  <a:schemeClr val="tx2"/>
                </a:solidFill>
                <a:latin typeface="Trebuchet MS" panose="020B0603020202020204" pitchFamily="34" charset="0"/>
              </a:rPr>
              <a:t> &lt;user&gt;@&lt;</a:t>
            </a:r>
            <a:r>
              <a:rPr lang="en-US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ssh_server</a:t>
            </a:r>
            <a:r>
              <a:rPr lang="en-US" sz="1800" dirty="0">
                <a:solidFill>
                  <a:schemeClr val="tx2"/>
                </a:solidFill>
                <a:latin typeface="Trebuchet MS" panose="020B0603020202020204" pitchFamily="34" charset="0"/>
              </a:rPr>
              <a:t>&gt; -R &lt;remote port to bind&gt;:&lt;local host&gt;:&lt;local port&gt;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Trebuchet MS" panose="020B0603020202020204" pitchFamily="34" charset="0"/>
              </a:rPr>
              <a:t>Windows: plink -R &lt;remote port to bind&gt;:&lt;local host&gt;:&lt;local port&gt; &lt;user&gt;@&lt;</a:t>
            </a:r>
            <a:r>
              <a:rPr lang="en-US" sz="1800" dirty="0" err="1">
                <a:solidFill>
                  <a:schemeClr val="tx2"/>
                </a:solidFill>
                <a:latin typeface="Trebuchet MS" panose="020B0603020202020204" pitchFamily="34" charset="0"/>
              </a:rPr>
              <a:t>ssh_server</a:t>
            </a:r>
            <a:r>
              <a:rPr lang="en-US" sz="1800" dirty="0">
                <a:solidFill>
                  <a:schemeClr val="tx2"/>
                </a:solidFill>
                <a:latin typeface="Trebuchet MS" panose="020B0603020202020204" pitchFamily="34" charset="0"/>
              </a:rPr>
              <a:t>&gt;</a:t>
            </a:r>
            <a:endParaRPr lang="pt-BR" sz="18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0" y="57150"/>
            <a:ext cx="8229600" cy="609600"/>
          </a:xfrm>
          <a:prstGeom prst="rect">
            <a:avLst/>
          </a:prstGeom>
        </p:spPr>
        <p:txBody>
          <a:bodyPr/>
          <a:lstStyle/>
          <a:p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SSH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tunneling</a:t>
            </a:r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 - Remote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Port</a:t>
            </a:r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Fowarding</a:t>
            </a:r>
            <a:endParaRPr lang="pt-BR" sz="3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SH Remote Port Forward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963" y="971550"/>
            <a:ext cx="6440487" cy="3622675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latin typeface="Trebuchet MS" panose="020B06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3675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3616959" y="1342752"/>
            <a:ext cx="4680373" cy="3517265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Ao fechar o túnel SSH uma porta local fica escutando (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listen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) e toda requisição nessa porta é encaminhada para o host remoto que realiza a requisição solicitada, ou seja o túnel se torna um proxy SOCKS.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Usado tanto para navegação de forma anônima, quanto para externamente ter acesso a uma rede interna;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Linux:  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ssh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-D &lt;local proxy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port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&gt; -p &lt;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remote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port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of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SSH server&gt; &lt;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user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&gt;@&lt;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ssh_server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&gt;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Windows: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plink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-D &lt;local proxy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port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&gt; -p &lt;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remote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port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of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SSH server&gt; &lt;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user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&gt;@&lt;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ssh_server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&gt;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0" y="57150"/>
            <a:ext cx="8229600" cy="609600"/>
          </a:xfrm>
          <a:prstGeom prst="rect">
            <a:avLst/>
          </a:prstGeom>
        </p:spPr>
        <p:txBody>
          <a:bodyPr/>
          <a:lstStyle/>
          <a:p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SSH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tunneling</a:t>
            </a:r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 -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Dynamic</a:t>
            </a:r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Port</a:t>
            </a:r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Fowarding</a:t>
            </a:r>
            <a:endParaRPr lang="pt-BR" sz="3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73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SH Dynamic Port Forward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0963" y="971550"/>
            <a:ext cx="6440487" cy="3622675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latin typeface="Trebuchet MS" panose="020B06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091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150"/>
            <a:ext cx="2580640" cy="609601"/>
          </a:xfrm>
        </p:spPr>
        <p:txBody>
          <a:bodyPr/>
          <a:lstStyle/>
          <a:p>
            <a:r>
              <a:rPr lang="en-US" sz="3200" dirty="0" smtClean="0">
                <a:solidFill>
                  <a:schemeClr val="tx2"/>
                </a:solidFill>
              </a:rPr>
              <a:t>$</a:t>
            </a:r>
            <a:r>
              <a:rPr lang="en-US" sz="3200" dirty="0" err="1" smtClean="0">
                <a:solidFill>
                  <a:schemeClr val="tx2"/>
                </a:solidFill>
              </a:rPr>
              <a:t>Whoami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990600" y="1428750"/>
            <a:ext cx="2133600" cy="2133600"/>
            <a:chOff x="733425" y="1428750"/>
            <a:chExt cx="1619250" cy="1619250"/>
          </a:xfrm>
          <a:blipFill dpi="0" rotWithShape="1">
            <a:blip r:embed="rId2"/>
            <a:srcRect/>
            <a:stretch>
              <a:fillRect l="-37000" r="-9000"/>
            </a:stretch>
          </a:blipFill>
        </p:grpSpPr>
        <p:sp>
          <p:nvSpPr>
            <p:cNvPr id="8" name="Oval 7"/>
            <p:cNvSpPr/>
            <p:nvPr/>
          </p:nvSpPr>
          <p:spPr>
            <a:xfrm>
              <a:off x="804863" y="1500188"/>
              <a:ext cx="1476375" cy="1476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33425" y="1428750"/>
              <a:ext cx="1619250" cy="1619250"/>
            </a:xfrm>
            <a:prstGeom prst="ellipse">
              <a:avLst/>
            </a:prstGeom>
            <a:grp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09625" y="1495425"/>
              <a:ext cx="1476375" cy="1476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90600" y="3617952"/>
            <a:ext cx="21717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0563B8"/>
                </a:solidFill>
                <a:latin typeface="Trebuchet MS" panose="020B0603020202020204" pitchFamily="34" charset="0"/>
                <a:cs typeface="Arial" pitchFamily="34" charset="0"/>
              </a:rPr>
              <a:t>Marcus Oliveira</a:t>
            </a:r>
          </a:p>
          <a:p>
            <a:pPr algn="ctr"/>
            <a:r>
              <a:rPr lang="pt-BR" sz="1200" dirty="0" smtClean="0">
                <a:solidFill>
                  <a:schemeClr val="accent5"/>
                </a:solidFill>
                <a:latin typeface="Trebuchet MS" panose="020B0603020202020204" pitchFamily="34" charset="0"/>
                <a:cs typeface="Arial" pitchFamily="34" charset="0"/>
              </a:rPr>
              <a:t>Especialista em Cyber Segurança</a:t>
            </a:r>
            <a:endParaRPr lang="pt-BR" sz="1200" dirty="0">
              <a:solidFill>
                <a:schemeClr val="accent5"/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52825" y="1662220"/>
            <a:ext cx="4524375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Twitter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</a:rPr>
              <a:t>: </a:t>
            </a:r>
            <a:r>
              <a:rPr lang="pt-BR" sz="1200" dirty="0">
                <a:solidFill>
                  <a:schemeClr val="tx2"/>
                </a:solidFill>
                <a:latin typeface="Trebuchet MS" panose="020B0603020202020204" pitchFamily="34" charset="0"/>
              </a:rPr>
              <a:t>@</a:t>
            </a:r>
            <a:r>
              <a:rPr lang="pt-BR" sz="1200" dirty="0" err="1">
                <a:solidFill>
                  <a:schemeClr val="tx2"/>
                </a:solidFill>
                <a:latin typeface="Trebuchet MS" panose="020B0603020202020204" pitchFamily="34" charset="0"/>
              </a:rPr>
              <a:t>Marcus_mcs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pPr marL="171450" indent="-171450">
              <a:lnSpc>
                <a:spcPct val="12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E-mail: marcus.oliveira5@fatec.sp.gov.br</a:t>
            </a:r>
          </a:p>
          <a:p>
            <a:pPr marL="171450" indent="-171450">
              <a:lnSpc>
                <a:spcPct val="12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Telegram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</a:rPr>
              <a:t>: @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</a:rPr>
              <a:t>mvvamo</a:t>
            </a:r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​</a:t>
            </a:r>
          </a:p>
          <a:p>
            <a:pPr marL="171450" indent="-171450">
              <a:lnSpc>
                <a:spcPct val="12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Linkedin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</a:rPr>
              <a:t>:</a:t>
            </a:r>
            <a:r>
              <a:rPr lang="en-US" sz="1200" dirty="0">
                <a:latin typeface="Trebuchet MS" panose="020B0603020202020204" pitchFamily="34" charset="0"/>
              </a:rPr>
              <a:t> </a:t>
            </a:r>
            <a:r>
              <a:rPr lang="en-US" sz="1200" u="sng" dirty="0">
                <a:latin typeface="Trebuchet MS" panose="020B0603020202020204" pitchFamily="34" charset="0"/>
                <a:hlinkClick r:id="rId3"/>
              </a:rPr>
              <a:t>https://www.linkedin.com/in/mvmoliveira</a:t>
            </a:r>
            <a:r>
              <a:rPr lang="en-US" sz="1200" u="sng" dirty="0" smtClean="0">
                <a:latin typeface="Trebuchet MS" panose="020B0603020202020204" pitchFamily="34" charset="0"/>
                <a:hlinkClick r:id="rId3"/>
              </a:rPr>
              <a:t>/</a:t>
            </a:r>
            <a:endParaRPr lang="en-US" sz="1200" u="sng" dirty="0" smtClean="0">
              <a:latin typeface="Trebuchet MS" panose="020B0603020202020204" pitchFamily="34" charset="0"/>
            </a:endParaRPr>
          </a:p>
          <a:p>
            <a:pPr marL="171450" indent="-171450">
              <a:lnSpc>
                <a:spcPct val="12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5 anos de experiência em TI</a:t>
            </a:r>
          </a:p>
          <a:p>
            <a:pPr marL="171450" indent="-171450">
              <a:lnSpc>
                <a:spcPct val="12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Tecnólogo em Segurança da Informação pela Fatec São Caetano do Sul</a:t>
            </a:r>
          </a:p>
          <a:p>
            <a:pPr marL="171450" indent="-171450">
              <a:lnSpc>
                <a:spcPct val="12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Focos de estudo e pesquisa:</a:t>
            </a:r>
          </a:p>
          <a:p>
            <a:pPr marL="628650" lvl="1" indent="-171450">
              <a:lnSpc>
                <a:spcPct val="12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Segurança Ofensiva (</a:t>
            </a:r>
            <a:r>
              <a:rPr lang="pt-BR" sz="12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Red</a:t>
            </a:r>
            <a:r>
              <a:rPr lang="pt-BR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Team)</a:t>
            </a:r>
          </a:p>
          <a:p>
            <a:pPr marL="628650" lvl="1" indent="-171450">
              <a:lnSpc>
                <a:spcPct val="12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Segurança Defensiva (Blue Team)</a:t>
            </a:r>
          </a:p>
          <a:p>
            <a:pPr marL="628650" lvl="1" indent="-171450">
              <a:lnSpc>
                <a:spcPct val="12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Buffer Overflow</a:t>
            </a:r>
          </a:p>
        </p:txBody>
      </p:sp>
    </p:spTree>
    <p:extLst>
      <p:ext uri="{BB962C8B-B14F-4D97-AF65-F5344CB8AC3E}">
        <p14:creationId xmlns:p14="http://schemas.microsoft.com/office/powerpoint/2010/main" val="31543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3497474" y="1165014"/>
            <a:ext cx="4867593" cy="2858347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Ferramenta que permite encaminhar conexões TCP, DNS,TELNET, SSH,VNC, FTP e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etc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através de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proxys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HTTP/HTTPS, SOCKS4/5 e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tor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Muito útil quando é necessário realizar conexões através de um proxy ou de um túnel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Para instalar o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proxychains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use o comando:</a:t>
            </a:r>
            <a:b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</a:b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sudo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apt-get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install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proxychains</a:t>
            </a:r>
            <a:endParaRPr lang="pt-BR" sz="20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13544" y="0"/>
            <a:ext cx="3470380" cy="823383"/>
          </a:xfrm>
          <a:prstGeom prst="rect">
            <a:avLst/>
          </a:prstGeom>
        </p:spPr>
        <p:txBody>
          <a:bodyPr/>
          <a:lstStyle/>
          <a:p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Proxychains</a:t>
            </a:r>
            <a:endParaRPr lang="pt-BR" sz="3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90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3549226" y="1232747"/>
            <a:ext cx="4680373" cy="3361478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A configuração do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proxychains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fica no arquivo /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etc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/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proxychains.conf</a:t>
            </a:r>
            <a:endParaRPr lang="pt-BR" sz="2000" dirty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Para adicionar um proxy na sessão [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ProxyList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] do arquivo de configuração insira:</a:t>
            </a:r>
            <a:b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</a:b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tipo-do-proxy IP porta usuário senha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Exemplo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tor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:</a:t>
            </a:r>
            <a:b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</a:b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socks4  127.0.0.1 9050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Exemplo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ssh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dynamic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foward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:</a:t>
            </a:r>
            <a:b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</a:b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socks4  127.0.0.1 8080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0" y="57150"/>
            <a:ext cx="8229600" cy="609600"/>
          </a:xfrm>
          <a:prstGeom prst="rect">
            <a:avLst/>
          </a:prstGeom>
        </p:spPr>
        <p:txBody>
          <a:bodyPr/>
          <a:lstStyle/>
          <a:p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Proxychains</a:t>
            </a:r>
            <a:endParaRPr lang="pt-BR" sz="3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4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xychain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3923" y="964777"/>
            <a:ext cx="7075317" cy="3979757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latin typeface="Trebuchet MS" panose="020B06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9722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0" y="819150"/>
            <a:ext cx="8229600" cy="1371600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Protocolo usado para diagnósticos de rede;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Utilizado pelo comando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ping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Cabeçalho: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0" y="57150"/>
            <a:ext cx="8229600" cy="609600"/>
          </a:xfrm>
          <a:prstGeom prst="rect">
            <a:avLst/>
          </a:prstGeom>
        </p:spPr>
        <p:txBody>
          <a:bodyPr/>
          <a:lstStyle/>
          <a:p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Protocolo ICMP</a:t>
            </a:r>
          </a:p>
        </p:txBody>
      </p:sp>
      <p:pic>
        <p:nvPicPr>
          <p:cNvPr id="1028" name="Picture 4" descr="https://miro.medium.com/max/1375/1*DJZez6oQhbC-pOYDgVfRT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72834"/>
            <a:ext cx="55626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16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0" y="971550"/>
            <a:ext cx="7755467" cy="3979757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Pode ser feito alterando os dados do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payload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(conteúdo) que irá ser enviado</a:t>
            </a:r>
            <a:r>
              <a:rPr lang="pt-BR" sz="20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Ferramentas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: </a:t>
            </a:r>
            <a:r>
              <a:rPr lang="pt-BR" sz="20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icmpsh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e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icmptunnel</a:t>
            </a:r>
            <a:endParaRPr lang="pt-BR" sz="2000" dirty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Payload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padrão do protocolo ICMP em ASCII: </a:t>
            </a:r>
            <a:endParaRPr lang="pt-BR" sz="2000" dirty="0" smtClean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pPr lvl="1"/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Windows: </a:t>
            </a:r>
            <a:r>
              <a:rPr lang="pt-BR" sz="2000" dirty="0" err="1">
                <a:solidFill>
                  <a:schemeClr val="tx2"/>
                </a:solidFill>
                <a:latin typeface="Trebuchet MS" panose="020B0603020202020204" pitchFamily="34" charset="0"/>
              </a:rPr>
              <a:t>abcdefghijklmnopqrstuvwabcdefghi</a:t>
            </a:r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</a:p>
          <a:p>
            <a:pPr lvl="1"/>
            <a:r>
              <a:rPr lang="pt-BR" sz="2000" dirty="0">
                <a:solidFill>
                  <a:schemeClr val="tx2"/>
                </a:solidFill>
                <a:latin typeface="Trebuchet MS" panose="020B0603020202020204" pitchFamily="34" charset="0"/>
              </a:rPr>
              <a:t>Linux:  ̣...................... !"#$%&amp;'()*+,-./01234567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0" y="57150"/>
            <a:ext cx="8229600" cy="609600"/>
          </a:xfrm>
          <a:prstGeom prst="rect">
            <a:avLst/>
          </a:prstGeom>
        </p:spPr>
        <p:txBody>
          <a:bodyPr/>
          <a:lstStyle/>
          <a:p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ICMP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tunneling</a:t>
            </a:r>
            <a:endParaRPr lang="pt-BR" sz="3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62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-1" y="57150"/>
            <a:ext cx="4724401" cy="609601"/>
          </a:xfrm>
        </p:spPr>
        <p:txBody>
          <a:bodyPr/>
          <a:lstStyle/>
          <a:p>
            <a:r>
              <a:rPr lang="pt-BR" sz="2800" dirty="0">
                <a:latin typeface="Trebuchet MS" panose="020B0603020202020204" pitchFamily="34" charset="0"/>
              </a:rPr>
              <a:t>ICMP </a:t>
            </a:r>
            <a:r>
              <a:rPr lang="pt-BR" sz="2800" dirty="0" err="1">
                <a:latin typeface="Trebuchet MS" panose="020B0603020202020204" pitchFamily="34" charset="0"/>
              </a:rPr>
              <a:t>tunneling</a:t>
            </a:r>
            <a:endParaRPr lang="pt-BR" sz="2800" dirty="0">
              <a:latin typeface="Trebuchet MS" panose="020B0603020202020204" pitchFamily="34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3"/>
          </p:nvPr>
        </p:nvSpPr>
        <p:spPr>
          <a:xfrm>
            <a:off x="-1" y="819149"/>
            <a:ext cx="4572001" cy="461963"/>
          </a:xfrm>
        </p:spPr>
        <p:txBody>
          <a:bodyPr>
            <a:noAutofit/>
          </a:bodyPr>
          <a:lstStyle/>
          <a:p>
            <a:r>
              <a:rPr lang="pt-BR" dirty="0" smtClean="0">
                <a:latin typeface="Trebuchet MS" panose="020B0603020202020204" pitchFamily="34" charset="0"/>
              </a:rPr>
              <a:t>Windows</a:t>
            </a:r>
            <a:br>
              <a:rPr lang="pt-BR" dirty="0" smtClean="0">
                <a:latin typeface="Trebuchet MS" panose="020B0603020202020204" pitchFamily="34" charset="0"/>
              </a:rPr>
            </a:br>
            <a:endParaRPr lang="pt-BR" dirty="0">
              <a:latin typeface="Trebuchet MS" panose="020B0603020202020204" pitchFamily="34" charset="0"/>
            </a:endParaRPr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4"/>
          </p:nvPr>
        </p:nvSpPr>
        <p:spPr>
          <a:xfrm>
            <a:off x="4800600" y="819149"/>
            <a:ext cx="4419600" cy="402876"/>
          </a:xfrm>
        </p:spPr>
        <p:txBody>
          <a:bodyPr>
            <a:noAutofit/>
          </a:bodyPr>
          <a:lstStyle/>
          <a:p>
            <a:pPr>
              <a:buFont typeface="Arial" pitchFamily="34" charset="0"/>
            </a:pPr>
            <a:r>
              <a:rPr lang="pt-BR" dirty="0">
                <a:latin typeface="Trebuchet MS" panose="020B0603020202020204" pitchFamily="34" charset="0"/>
              </a:rPr>
              <a:t>Linux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2024"/>
            <a:ext cx="4648200" cy="358095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222025"/>
            <a:ext cx="4419600" cy="35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3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CMP-tunnel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279" y="958003"/>
            <a:ext cx="7111442" cy="4000077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latin typeface="Trebuchet MS" panose="020B06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0777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77519" y="1398267"/>
            <a:ext cx="7562427" cy="3623073"/>
          </a:xfrm>
        </p:spPr>
        <p:txBody>
          <a:bodyPr/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O protocolo HTTP é usado na navegação de páginas seja na internet ou intranet;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Suporta criptografia com SSL e TLS;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Funciona no modelo cliente e servidor;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Possui métodos específicos para cada ação, os mais conhecidos são GET e POST;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pt-BR" sz="2000" dirty="0">
              <a:latin typeface="Trebuchet MS" panose="020B060302020202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216747" y="84243"/>
            <a:ext cx="2689013" cy="818713"/>
          </a:xfrm>
        </p:spPr>
        <p:txBody>
          <a:bodyPr/>
          <a:lstStyle/>
          <a:p>
            <a:r>
              <a:rPr lang="pt-BR" sz="3600" dirty="0">
                <a:latin typeface="Trebuchet MS" panose="020B0603020202020204" pitchFamily="34" charset="0"/>
              </a:rPr>
              <a:t>Protocolo HTTP</a:t>
            </a:r>
          </a:p>
        </p:txBody>
      </p:sp>
    </p:spTree>
    <p:extLst>
      <p:ext uri="{BB962C8B-B14F-4D97-AF65-F5344CB8AC3E}">
        <p14:creationId xmlns:p14="http://schemas.microsoft.com/office/powerpoint/2010/main" val="400487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16560" y="1516617"/>
            <a:ext cx="8229600" cy="3623073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Cria um túnel através do protocolo HTTP utilizando um cliente e um servidor.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Existe duas formas de fazer o túnel: </a:t>
            </a:r>
          </a:p>
          <a:p>
            <a:pPr marL="342900" lvl="1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utilizando método HTTP CONNECT, passando o destino e a porta que a conexão deve se realizar;</a:t>
            </a:r>
          </a:p>
          <a:p>
            <a:pPr marL="342900" lvl="1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Utilizando os métodos HTTP usuais como GET,  POST, PUT e DELETE;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Ferramentas: </a:t>
            </a:r>
            <a:r>
              <a:rPr lang="pt-BR" sz="2000" dirty="0" err="1">
                <a:latin typeface="Trebuchet MS" panose="020B0603020202020204" pitchFamily="34" charset="0"/>
              </a:rPr>
              <a:t>HTTPTunnel</a:t>
            </a:r>
            <a:r>
              <a:rPr lang="pt-BR" sz="2000" dirty="0">
                <a:latin typeface="Trebuchet MS" panose="020B0603020202020204" pitchFamily="34" charset="0"/>
              </a:rPr>
              <a:t> e </a:t>
            </a:r>
            <a:r>
              <a:rPr lang="pt-BR" sz="2000" dirty="0" err="1">
                <a:latin typeface="Trebuchet MS" panose="020B0603020202020204" pitchFamily="34" charset="0"/>
              </a:rPr>
              <a:t>tinyproxy</a:t>
            </a:r>
            <a:endParaRPr lang="pt-BR" sz="2000" dirty="0">
              <a:latin typeface="Trebuchet MS" panose="020B060302020202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59174" y="63923"/>
            <a:ext cx="2807546" cy="90762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latin typeface="Trebuchet MS" panose="020B0603020202020204" pitchFamily="34" charset="0"/>
              </a:rPr>
              <a:t>HTTP </a:t>
            </a:r>
            <a:r>
              <a:rPr lang="pt-BR" sz="3600" dirty="0" err="1">
                <a:latin typeface="Trebuchet MS" panose="020B0603020202020204" pitchFamily="34" charset="0"/>
              </a:rPr>
              <a:t>tunneling</a:t>
            </a:r>
            <a:endParaRPr lang="pt-BR" sz="3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99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ttp-tunnel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0258" y="971550"/>
            <a:ext cx="7123483" cy="4006850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latin typeface="Trebuchet MS" panose="020B06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280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CEF9000B-63A8-654E-BB56-A861A966F548}"/>
              </a:ext>
            </a:extLst>
          </p:cNvPr>
          <p:cNvGrpSpPr/>
          <p:nvPr/>
        </p:nvGrpSpPr>
        <p:grpSpPr>
          <a:xfrm>
            <a:off x="4467598" y="4072253"/>
            <a:ext cx="208806" cy="351368"/>
            <a:chOff x="7939220" y="6326043"/>
            <a:chExt cx="371211" cy="62465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674FE739-FA9B-1B42-848E-E0D6C323C051}"/>
                </a:ext>
              </a:extLst>
            </p:cNvPr>
            <p:cNvGrpSpPr/>
            <p:nvPr/>
          </p:nvGrpSpPr>
          <p:grpSpPr>
            <a:xfrm>
              <a:off x="7939220" y="6579486"/>
              <a:ext cx="371211" cy="371211"/>
              <a:chOff x="7808525" y="7579180"/>
              <a:chExt cx="633984" cy="633984"/>
            </a:xfrm>
          </p:grpSpPr>
          <p:sp>
            <p:nvSpPr>
              <p:cNvPr id="54" name="Round Diagonal Corner Rectangle 53">
                <a:extLst>
                  <a:ext uri="{FF2B5EF4-FFF2-40B4-BE49-F238E27FC236}">
                    <a16:creationId xmlns:a16="http://schemas.microsoft.com/office/drawing/2014/main" xmlns="" id="{B15E9C30-0610-4946-9535-4EFC76667556}"/>
                  </a:ext>
                </a:extLst>
              </p:cNvPr>
              <p:cNvSpPr/>
              <p:nvPr userDrawn="1"/>
            </p:nvSpPr>
            <p:spPr>
              <a:xfrm rot="18900000">
                <a:off x="7808525" y="7579180"/>
                <a:ext cx="633984" cy="633984"/>
              </a:xfrm>
              <a:prstGeom prst="round2DiagRect">
                <a:avLst>
                  <a:gd name="adj1" fmla="val 9868"/>
                  <a:gd name="adj2" fmla="val 0"/>
                </a:avLst>
              </a:prstGeom>
              <a:solidFill>
                <a:srgbClr val="FFFFFF"/>
              </a:solidFill>
              <a:ln w="15875">
                <a:solidFill>
                  <a:srgbClr val="403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13" dirty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55" name="L-Shape 54">
                <a:extLst>
                  <a:ext uri="{FF2B5EF4-FFF2-40B4-BE49-F238E27FC236}">
                    <a16:creationId xmlns:a16="http://schemas.microsoft.com/office/drawing/2014/main" xmlns="" id="{7D31E108-39C2-024E-BB27-4C50401EB325}"/>
                  </a:ext>
                </a:extLst>
              </p:cNvPr>
              <p:cNvSpPr/>
              <p:nvPr userDrawn="1"/>
            </p:nvSpPr>
            <p:spPr>
              <a:xfrm rot="13500000">
                <a:off x="8129143" y="7767909"/>
                <a:ext cx="247859" cy="247859"/>
              </a:xfrm>
              <a:prstGeom prst="corner">
                <a:avLst>
                  <a:gd name="adj1" fmla="val 0"/>
                  <a:gd name="adj2" fmla="val 0"/>
                </a:avLst>
              </a:prstGeom>
              <a:solidFill>
                <a:srgbClr val="807870"/>
              </a:solidFill>
              <a:ln w="22225">
                <a:solidFill>
                  <a:srgbClr val="8078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13" dirty="0">
                    <a:solidFill>
                      <a:schemeClr val="tx2"/>
                    </a:solidFill>
                    <a:latin typeface="+mj-lt"/>
                  </a:rPr>
                  <a:t> </a:t>
                </a: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EEE67EF0-73C6-EB4B-B3FF-83B777198269}"/>
                </a:ext>
              </a:extLst>
            </p:cNvPr>
            <p:cNvSpPr/>
            <p:nvPr/>
          </p:nvSpPr>
          <p:spPr>
            <a:xfrm>
              <a:off x="8095775" y="6326043"/>
              <a:ext cx="58101" cy="5810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4666677D-901E-E14D-A1BD-AEB6AE08F87F}"/>
              </a:ext>
            </a:extLst>
          </p:cNvPr>
          <p:cNvGrpSpPr/>
          <p:nvPr/>
        </p:nvGrpSpPr>
        <p:grpSpPr>
          <a:xfrm>
            <a:off x="4467598" y="3607102"/>
            <a:ext cx="208806" cy="349190"/>
            <a:chOff x="7939220" y="5499108"/>
            <a:chExt cx="371211" cy="62078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55D7AF84-3F15-2F48-9C42-7F319FC1688D}"/>
                </a:ext>
              </a:extLst>
            </p:cNvPr>
            <p:cNvGrpSpPr/>
            <p:nvPr/>
          </p:nvGrpSpPr>
          <p:grpSpPr>
            <a:xfrm>
              <a:off x="7939220" y="5748679"/>
              <a:ext cx="371211" cy="371211"/>
              <a:chOff x="7808525" y="7579180"/>
              <a:chExt cx="633984" cy="633984"/>
            </a:xfrm>
          </p:grpSpPr>
          <p:sp>
            <p:nvSpPr>
              <p:cNvPr id="51" name="Round Diagonal Corner Rectangle 50">
                <a:extLst>
                  <a:ext uri="{FF2B5EF4-FFF2-40B4-BE49-F238E27FC236}">
                    <a16:creationId xmlns:a16="http://schemas.microsoft.com/office/drawing/2014/main" xmlns="" id="{827E653C-68F4-7C4C-83A8-6784296CE647}"/>
                  </a:ext>
                </a:extLst>
              </p:cNvPr>
              <p:cNvSpPr/>
              <p:nvPr userDrawn="1"/>
            </p:nvSpPr>
            <p:spPr>
              <a:xfrm rot="18900000">
                <a:off x="7808525" y="7579180"/>
                <a:ext cx="633984" cy="633984"/>
              </a:xfrm>
              <a:prstGeom prst="round2DiagRect">
                <a:avLst>
                  <a:gd name="adj1" fmla="val 9868"/>
                  <a:gd name="adj2" fmla="val 0"/>
                </a:avLst>
              </a:prstGeom>
              <a:solidFill>
                <a:srgbClr val="FFFFFF"/>
              </a:solidFill>
              <a:ln w="15875">
                <a:solidFill>
                  <a:srgbClr val="403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13" dirty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52" name="L-Shape 51">
                <a:extLst>
                  <a:ext uri="{FF2B5EF4-FFF2-40B4-BE49-F238E27FC236}">
                    <a16:creationId xmlns:a16="http://schemas.microsoft.com/office/drawing/2014/main" xmlns="" id="{ABFA57FB-B94C-2E4F-AD2C-84C0C14BEDD6}"/>
                  </a:ext>
                </a:extLst>
              </p:cNvPr>
              <p:cNvSpPr/>
              <p:nvPr userDrawn="1"/>
            </p:nvSpPr>
            <p:spPr>
              <a:xfrm rot="13500000">
                <a:off x="8129143" y="7767909"/>
                <a:ext cx="247859" cy="247859"/>
              </a:xfrm>
              <a:prstGeom prst="corner">
                <a:avLst>
                  <a:gd name="adj1" fmla="val 0"/>
                  <a:gd name="adj2" fmla="val 0"/>
                </a:avLst>
              </a:prstGeom>
              <a:solidFill>
                <a:srgbClr val="807870"/>
              </a:solidFill>
              <a:ln w="22225">
                <a:solidFill>
                  <a:srgbClr val="8078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13" dirty="0">
                    <a:solidFill>
                      <a:schemeClr val="tx2"/>
                    </a:solidFill>
                    <a:latin typeface="+mj-lt"/>
                  </a:rPr>
                  <a:t> </a:t>
                </a:r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A6E90672-4367-3E45-9340-A42EBD9F75D4}"/>
                </a:ext>
              </a:extLst>
            </p:cNvPr>
            <p:cNvSpPr/>
            <p:nvPr/>
          </p:nvSpPr>
          <p:spPr>
            <a:xfrm>
              <a:off x="8095775" y="5499108"/>
              <a:ext cx="58101" cy="5810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70DAB49A-D68E-304D-A7F4-5C071F2DA3EF}"/>
              </a:ext>
            </a:extLst>
          </p:cNvPr>
          <p:cNvGrpSpPr/>
          <p:nvPr/>
        </p:nvGrpSpPr>
        <p:grpSpPr>
          <a:xfrm>
            <a:off x="4467598" y="3137478"/>
            <a:ext cx="208806" cy="351485"/>
            <a:chOff x="7939220" y="4664221"/>
            <a:chExt cx="371211" cy="62486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75D86CB1-DBDC-1646-85FF-E30846855717}"/>
                </a:ext>
              </a:extLst>
            </p:cNvPr>
            <p:cNvGrpSpPr/>
            <p:nvPr/>
          </p:nvGrpSpPr>
          <p:grpSpPr>
            <a:xfrm>
              <a:off x="7939220" y="4917872"/>
              <a:ext cx="371211" cy="371211"/>
              <a:chOff x="7808525" y="7579180"/>
              <a:chExt cx="633984" cy="633984"/>
            </a:xfrm>
          </p:grpSpPr>
          <p:sp>
            <p:nvSpPr>
              <p:cNvPr id="48" name="Round Diagonal Corner Rectangle 47">
                <a:extLst>
                  <a:ext uri="{FF2B5EF4-FFF2-40B4-BE49-F238E27FC236}">
                    <a16:creationId xmlns:a16="http://schemas.microsoft.com/office/drawing/2014/main" xmlns="" id="{F4C4CF12-53BA-7E45-8D11-E435D15E6FCA}"/>
                  </a:ext>
                </a:extLst>
              </p:cNvPr>
              <p:cNvSpPr/>
              <p:nvPr userDrawn="1"/>
            </p:nvSpPr>
            <p:spPr>
              <a:xfrm rot="18900000">
                <a:off x="7808525" y="7579180"/>
                <a:ext cx="633984" cy="633984"/>
              </a:xfrm>
              <a:prstGeom prst="round2DiagRect">
                <a:avLst>
                  <a:gd name="adj1" fmla="val 9868"/>
                  <a:gd name="adj2" fmla="val 0"/>
                </a:avLst>
              </a:prstGeom>
              <a:solidFill>
                <a:srgbClr val="FFFFFF"/>
              </a:solidFill>
              <a:ln w="15875">
                <a:solidFill>
                  <a:srgbClr val="403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13" dirty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49" name="L-Shape 48">
                <a:extLst>
                  <a:ext uri="{FF2B5EF4-FFF2-40B4-BE49-F238E27FC236}">
                    <a16:creationId xmlns:a16="http://schemas.microsoft.com/office/drawing/2014/main" xmlns="" id="{827A4357-56A3-6345-8E3C-B16D500A5896}"/>
                  </a:ext>
                </a:extLst>
              </p:cNvPr>
              <p:cNvSpPr/>
              <p:nvPr userDrawn="1"/>
            </p:nvSpPr>
            <p:spPr>
              <a:xfrm rot="13500000">
                <a:off x="8129143" y="7767909"/>
                <a:ext cx="247859" cy="247859"/>
              </a:xfrm>
              <a:prstGeom prst="corner">
                <a:avLst>
                  <a:gd name="adj1" fmla="val 0"/>
                  <a:gd name="adj2" fmla="val 0"/>
                </a:avLst>
              </a:prstGeom>
              <a:solidFill>
                <a:srgbClr val="807870"/>
              </a:solidFill>
              <a:ln w="22225">
                <a:solidFill>
                  <a:srgbClr val="8078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13" dirty="0">
                    <a:solidFill>
                      <a:schemeClr val="tx2"/>
                    </a:solidFill>
                    <a:latin typeface="+mj-lt"/>
                  </a:rPr>
                  <a:t> </a:t>
                </a: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5142E6EF-D0B9-B540-B78A-9C835BBFF803}"/>
                </a:ext>
              </a:extLst>
            </p:cNvPr>
            <p:cNvSpPr/>
            <p:nvPr/>
          </p:nvSpPr>
          <p:spPr>
            <a:xfrm>
              <a:off x="8095775" y="4664221"/>
              <a:ext cx="58101" cy="5810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9E4BDDE7-737B-044E-9C21-94CD0BFF7530}"/>
              </a:ext>
            </a:extLst>
          </p:cNvPr>
          <p:cNvGrpSpPr/>
          <p:nvPr/>
        </p:nvGrpSpPr>
        <p:grpSpPr>
          <a:xfrm>
            <a:off x="4467598" y="2672327"/>
            <a:ext cx="208806" cy="349307"/>
            <a:chOff x="7939220" y="3837286"/>
            <a:chExt cx="371211" cy="62099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F088A7F2-488B-384A-8486-741CF6CAE03B}"/>
                </a:ext>
              </a:extLst>
            </p:cNvPr>
            <p:cNvGrpSpPr/>
            <p:nvPr/>
          </p:nvGrpSpPr>
          <p:grpSpPr>
            <a:xfrm>
              <a:off x="7939220" y="4087065"/>
              <a:ext cx="371211" cy="371211"/>
              <a:chOff x="7808525" y="7579180"/>
              <a:chExt cx="633984" cy="633984"/>
            </a:xfrm>
          </p:grpSpPr>
          <p:sp>
            <p:nvSpPr>
              <p:cNvPr id="45" name="Round Diagonal Corner Rectangle 44">
                <a:extLst>
                  <a:ext uri="{FF2B5EF4-FFF2-40B4-BE49-F238E27FC236}">
                    <a16:creationId xmlns:a16="http://schemas.microsoft.com/office/drawing/2014/main" xmlns="" id="{807F2E95-38DC-5F42-AD02-6F9EBA9EF16B}"/>
                  </a:ext>
                </a:extLst>
              </p:cNvPr>
              <p:cNvSpPr/>
              <p:nvPr userDrawn="1"/>
            </p:nvSpPr>
            <p:spPr>
              <a:xfrm rot="18900000">
                <a:off x="7808525" y="7579180"/>
                <a:ext cx="633984" cy="633984"/>
              </a:xfrm>
              <a:prstGeom prst="round2DiagRect">
                <a:avLst>
                  <a:gd name="adj1" fmla="val 9868"/>
                  <a:gd name="adj2" fmla="val 0"/>
                </a:avLst>
              </a:prstGeom>
              <a:solidFill>
                <a:srgbClr val="FFFFFF"/>
              </a:solidFill>
              <a:ln w="15875">
                <a:solidFill>
                  <a:srgbClr val="403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13" dirty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46" name="L-Shape 45">
                <a:extLst>
                  <a:ext uri="{FF2B5EF4-FFF2-40B4-BE49-F238E27FC236}">
                    <a16:creationId xmlns:a16="http://schemas.microsoft.com/office/drawing/2014/main" xmlns="" id="{296802C8-8462-2643-9550-48221050548A}"/>
                  </a:ext>
                </a:extLst>
              </p:cNvPr>
              <p:cNvSpPr/>
              <p:nvPr userDrawn="1"/>
            </p:nvSpPr>
            <p:spPr>
              <a:xfrm rot="13500000">
                <a:off x="8129143" y="7767909"/>
                <a:ext cx="247859" cy="247859"/>
              </a:xfrm>
              <a:prstGeom prst="corner">
                <a:avLst>
                  <a:gd name="adj1" fmla="val 0"/>
                  <a:gd name="adj2" fmla="val 0"/>
                </a:avLst>
              </a:prstGeom>
              <a:solidFill>
                <a:srgbClr val="807870"/>
              </a:solidFill>
              <a:ln w="22225">
                <a:solidFill>
                  <a:srgbClr val="8078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13" dirty="0">
                    <a:solidFill>
                      <a:schemeClr val="tx2"/>
                    </a:solidFill>
                    <a:latin typeface="+mj-lt"/>
                  </a:rPr>
                  <a:t> </a:t>
                </a:r>
              </a:p>
            </p:txBody>
          </p: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CA38D97A-B4B7-E44F-99CC-5713C92D5847}"/>
                </a:ext>
              </a:extLst>
            </p:cNvPr>
            <p:cNvSpPr/>
            <p:nvPr/>
          </p:nvSpPr>
          <p:spPr>
            <a:xfrm>
              <a:off x="8095775" y="3837286"/>
              <a:ext cx="58101" cy="5810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4BA7517C-AE3C-D146-9DA0-E94D3B1C0DDD}"/>
              </a:ext>
            </a:extLst>
          </p:cNvPr>
          <p:cNvGrpSpPr/>
          <p:nvPr/>
        </p:nvGrpSpPr>
        <p:grpSpPr>
          <a:xfrm>
            <a:off x="4467598" y="2202703"/>
            <a:ext cx="208806" cy="351602"/>
            <a:chOff x="7939220" y="3002399"/>
            <a:chExt cx="371211" cy="62507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F9B014D1-0BF2-F747-B4DF-AC4C9AF50649}"/>
                </a:ext>
              </a:extLst>
            </p:cNvPr>
            <p:cNvGrpSpPr/>
            <p:nvPr/>
          </p:nvGrpSpPr>
          <p:grpSpPr>
            <a:xfrm>
              <a:off x="7939220" y="3256258"/>
              <a:ext cx="371211" cy="371211"/>
              <a:chOff x="7808525" y="7579180"/>
              <a:chExt cx="633984" cy="633984"/>
            </a:xfrm>
          </p:grpSpPr>
          <p:sp>
            <p:nvSpPr>
              <p:cNvPr id="33" name="Round Diagonal Corner Rectangle 32">
                <a:extLst>
                  <a:ext uri="{FF2B5EF4-FFF2-40B4-BE49-F238E27FC236}">
                    <a16:creationId xmlns:a16="http://schemas.microsoft.com/office/drawing/2014/main" xmlns="" id="{80BEC4FC-1B5A-5341-921F-F1FB81CF0CA2}"/>
                  </a:ext>
                </a:extLst>
              </p:cNvPr>
              <p:cNvSpPr/>
              <p:nvPr userDrawn="1"/>
            </p:nvSpPr>
            <p:spPr>
              <a:xfrm rot="18900000">
                <a:off x="7808525" y="7579180"/>
                <a:ext cx="633984" cy="633984"/>
              </a:xfrm>
              <a:prstGeom prst="round2DiagRect">
                <a:avLst>
                  <a:gd name="adj1" fmla="val 9868"/>
                  <a:gd name="adj2" fmla="val 0"/>
                </a:avLst>
              </a:prstGeom>
              <a:solidFill>
                <a:srgbClr val="FFFFFF"/>
              </a:solidFill>
              <a:ln w="15875">
                <a:solidFill>
                  <a:srgbClr val="403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13" dirty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34" name="L-Shape 33">
                <a:extLst>
                  <a:ext uri="{FF2B5EF4-FFF2-40B4-BE49-F238E27FC236}">
                    <a16:creationId xmlns:a16="http://schemas.microsoft.com/office/drawing/2014/main" xmlns="" id="{D3EDBF26-BB07-7B41-AB79-99E0724171E4}"/>
                  </a:ext>
                </a:extLst>
              </p:cNvPr>
              <p:cNvSpPr/>
              <p:nvPr userDrawn="1"/>
            </p:nvSpPr>
            <p:spPr>
              <a:xfrm rot="13500000">
                <a:off x="8129143" y="7767909"/>
                <a:ext cx="247859" cy="247859"/>
              </a:xfrm>
              <a:prstGeom prst="corner">
                <a:avLst>
                  <a:gd name="adj1" fmla="val 0"/>
                  <a:gd name="adj2" fmla="val 0"/>
                </a:avLst>
              </a:prstGeom>
              <a:solidFill>
                <a:srgbClr val="807870"/>
              </a:solidFill>
              <a:ln w="22225">
                <a:solidFill>
                  <a:srgbClr val="8078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13" dirty="0">
                    <a:solidFill>
                      <a:schemeClr val="tx2"/>
                    </a:solidFill>
                    <a:latin typeface="+mj-lt"/>
                  </a:rPr>
                  <a:t> </a:t>
                </a:r>
              </a:p>
            </p:txBody>
          </p: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D113639A-712A-0C42-9F48-1162E525C1D0}"/>
                </a:ext>
              </a:extLst>
            </p:cNvPr>
            <p:cNvSpPr/>
            <p:nvPr/>
          </p:nvSpPr>
          <p:spPr>
            <a:xfrm>
              <a:off x="8095775" y="3002399"/>
              <a:ext cx="58101" cy="5810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C5A9B14-2385-4E40-8A07-F74030A073CB}"/>
              </a:ext>
            </a:extLst>
          </p:cNvPr>
          <p:cNvGrpSpPr/>
          <p:nvPr/>
        </p:nvGrpSpPr>
        <p:grpSpPr>
          <a:xfrm>
            <a:off x="4467598" y="1733079"/>
            <a:ext cx="208806" cy="353897"/>
            <a:chOff x="7939220" y="2167512"/>
            <a:chExt cx="371211" cy="62915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xmlns="" id="{229224F4-AF8F-A44A-81A2-8396418897D1}"/>
                </a:ext>
              </a:extLst>
            </p:cNvPr>
            <p:cNvGrpSpPr/>
            <p:nvPr/>
          </p:nvGrpSpPr>
          <p:grpSpPr>
            <a:xfrm rot="10800000">
              <a:off x="7939220" y="2425451"/>
              <a:ext cx="371211" cy="371211"/>
              <a:chOff x="7808524" y="5502407"/>
              <a:chExt cx="633984" cy="633984"/>
            </a:xfrm>
          </p:grpSpPr>
          <p:sp>
            <p:nvSpPr>
              <p:cNvPr id="30" name="Round Diagonal Corner Rectangle 29">
                <a:extLst>
                  <a:ext uri="{FF2B5EF4-FFF2-40B4-BE49-F238E27FC236}">
                    <a16:creationId xmlns:a16="http://schemas.microsoft.com/office/drawing/2014/main" xmlns="" id="{5A2C2D33-79EF-594D-A2F9-FE4CA97853E7}"/>
                  </a:ext>
                </a:extLst>
              </p:cNvPr>
              <p:cNvSpPr/>
              <p:nvPr userDrawn="1"/>
            </p:nvSpPr>
            <p:spPr>
              <a:xfrm rot="18900000">
                <a:off x="7808524" y="5502407"/>
                <a:ext cx="633984" cy="633984"/>
              </a:xfrm>
              <a:prstGeom prst="round2DiagRect">
                <a:avLst>
                  <a:gd name="adj1" fmla="val 9868"/>
                  <a:gd name="adj2" fmla="val 0"/>
                </a:avLst>
              </a:prstGeom>
              <a:solidFill>
                <a:srgbClr val="FFFFFF"/>
              </a:solidFill>
              <a:ln w="15875">
                <a:solidFill>
                  <a:srgbClr val="403C3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013" dirty="0">
                  <a:solidFill>
                    <a:schemeClr val="tx2"/>
                  </a:solidFill>
                  <a:latin typeface="+mj-lt"/>
                </a:endParaRPr>
              </a:p>
            </p:txBody>
          </p:sp>
          <p:sp>
            <p:nvSpPr>
              <p:cNvPr id="31" name="L-Shape 30">
                <a:extLst>
                  <a:ext uri="{FF2B5EF4-FFF2-40B4-BE49-F238E27FC236}">
                    <a16:creationId xmlns:a16="http://schemas.microsoft.com/office/drawing/2014/main" xmlns="" id="{15F599D1-EE45-9E41-B01E-F0C4293EBAB0}"/>
                  </a:ext>
                </a:extLst>
              </p:cNvPr>
              <p:cNvSpPr/>
              <p:nvPr userDrawn="1"/>
            </p:nvSpPr>
            <p:spPr>
              <a:xfrm rot="13500000">
                <a:off x="8129143" y="5690914"/>
                <a:ext cx="247859" cy="247859"/>
              </a:xfrm>
              <a:prstGeom prst="corner">
                <a:avLst>
                  <a:gd name="adj1" fmla="val 0"/>
                  <a:gd name="adj2" fmla="val 0"/>
                </a:avLst>
              </a:prstGeom>
              <a:solidFill>
                <a:srgbClr val="807870"/>
              </a:solidFill>
              <a:ln w="22225">
                <a:solidFill>
                  <a:srgbClr val="80787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13" dirty="0">
                    <a:solidFill>
                      <a:schemeClr val="tx2"/>
                    </a:solidFill>
                    <a:latin typeface="+mj-lt"/>
                  </a:rPr>
                  <a:t> </a:t>
                </a:r>
              </a:p>
            </p:txBody>
          </p: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EE09FFA3-9CEA-BD44-88AA-568F6A5905D3}"/>
                </a:ext>
              </a:extLst>
            </p:cNvPr>
            <p:cNvSpPr/>
            <p:nvPr/>
          </p:nvSpPr>
          <p:spPr>
            <a:xfrm>
              <a:off x="8095775" y="2167512"/>
              <a:ext cx="58101" cy="5810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 dirty="0">
                <a:solidFill>
                  <a:schemeClr val="tx2"/>
                </a:solidFill>
                <a:latin typeface="+mj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DA361319-3B1A-9C4E-B80C-862AD8A8C48F}"/>
              </a:ext>
            </a:extLst>
          </p:cNvPr>
          <p:cNvGrpSpPr/>
          <p:nvPr/>
        </p:nvGrpSpPr>
        <p:grpSpPr>
          <a:xfrm>
            <a:off x="4467598" y="1410842"/>
            <a:ext cx="208806" cy="208806"/>
            <a:chOff x="7808524" y="3417886"/>
            <a:chExt cx="633984" cy="633984"/>
          </a:xfrm>
        </p:grpSpPr>
        <p:sp>
          <p:nvSpPr>
            <p:cNvPr id="27" name="Round Diagonal Corner Rectangle 26">
              <a:extLst>
                <a:ext uri="{FF2B5EF4-FFF2-40B4-BE49-F238E27FC236}">
                  <a16:creationId xmlns:a16="http://schemas.microsoft.com/office/drawing/2014/main" xmlns="" id="{D1A4C743-6A14-E544-8C97-FAC5FF32D4B4}"/>
                </a:ext>
              </a:extLst>
            </p:cNvPr>
            <p:cNvSpPr/>
            <p:nvPr userDrawn="1"/>
          </p:nvSpPr>
          <p:spPr>
            <a:xfrm rot="18900000">
              <a:off x="7808524" y="3417886"/>
              <a:ext cx="633984" cy="633984"/>
            </a:xfrm>
            <a:prstGeom prst="round2DiagRect">
              <a:avLst>
                <a:gd name="adj1" fmla="val 9868"/>
                <a:gd name="adj2" fmla="val 0"/>
              </a:avLst>
            </a:prstGeom>
            <a:solidFill>
              <a:srgbClr val="FFFFFF"/>
            </a:solidFill>
            <a:ln w="15875">
              <a:solidFill>
                <a:srgbClr val="403C3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8" name="L-Shape 27">
              <a:extLst>
                <a:ext uri="{FF2B5EF4-FFF2-40B4-BE49-F238E27FC236}">
                  <a16:creationId xmlns:a16="http://schemas.microsoft.com/office/drawing/2014/main" xmlns="" id="{B9127D39-F048-C540-B527-EF02E808E34D}"/>
                </a:ext>
              </a:extLst>
            </p:cNvPr>
            <p:cNvSpPr/>
            <p:nvPr userDrawn="1"/>
          </p:nvSpPr>
          <p:spPr>
            <a:xfrm rot="13500000">
              <a:off x="8129143" y="3600856"/>
              <a:ext cx="247859" cy="247859"/>
            </a:xfrm>
            <a:prstGeom prst="corner">
              <a:avLst>
                <a:gd name="adj1" fmla="val 0"/>
                <a:gd name="adj2" fmla="val 0"/>
              </a:avLst>
            </a:prstGeom>
            <a:solidFill>
              <a:srgbClr val="807870"/>
            </a:solidFill>
            <a:ln w="22225">
              <a:solidFill>
                <a:srgbClr val="8078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13" dirty="0">
                <a:solidFill>
                  <a:schemeClr val="tx2"/>
                </a:solidFill>
                <a:latin typeface="+mj-lt"/>
              </a:endParaRPr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68081"/>
            <a:ext cx="2756747" cy="609601"/>
          </a:xfrm>
        </p:spPr>
        <p:txBody>
          <a:bodyPr/>
          <a:lstStyle/>
          <a:p>
            <a:r>
              <a:rPr lang="pt-BR" sz="3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Agenda</a:t>
            </a:r>
            <a:endParaRPr lang="pt-BR" sz="32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B4798C1B-C412-7447-874E-1CE00869AA81}"/>
              </a:ext>
            </a:extLst>
          </p:cNvPr>
          <p:cNvCxnSpPr>
            <a:cxnSpLocks/>
          </p:cNvCxnSpPr>
          <p:nvPr/>
        </p:nvCxnSpPr>
        <p:spPr>
          <a:xfrm>
            <a:off x="4572000" y="1266561"/>
            <a:ext cx="0" cy="101035"/>
          </a:xfrm>
          <a:prstGeom prst="line">
            <a:avLst/>
          </a:prstGeom>
          <a:ln w="15875" cap="rnd">
            <a:solidFill>
              <a:srgbClr val="403C38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3B83E8C-7797-2C41-87DE-87CC13766527}"/>
              </a:ext>
            </a:extLst>
          </p:cNvPr>
          <p:cNvSpPr/>
          <p:nvPr/>
        </p:nvSpPr>
        <p:spPr>
          <a:xfrm>
            <a:off x="4549056" y="1160797"/>
            <a:ext cx="45889" cy="45889"/>
          </a:xfrm>
          <a:prstGeom prst="ellipse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13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xmlns="" id="{E103710B-32FE-7A47-942A-BE5A5BB86BAD}"/>
              </a:ext>
            </a:extLst>
          </p:cNvPr>
          <p:cNvCxnSpPr>
            <a:cxnSpLocks/>
          </p:cNvCxnSpPr>
          <p:nvPr/>
        </p:nvCxnSpPr>
        <p:spPr>
          <a:xfrm>
            <a:off x="4572000" y="4466866"/>
            <a:ext cx="0" cy="676634"/>
          </a:xfrm>
          <a:prstGeom prst="line">
            <a:avLst/>
          </a:prstGeom>
          <a:ln w="15875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Espaço Reservado para Texto 63"/>
          <p:cNvSpPr txBox="1">
            <a:spLocks/>
          </p:cNvSpPr>
          <p:nvPr/>
        </p:nvSpPr>
        <p:spPr>
          <a:xfrm>
            <a:off x="1318462" y="1656571"/>
            <a:ext cx="3120530" cy="35670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pt-BR" sz="18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Tunelamento e redirecionamento de portas</a:t>
            </a:r>
            <a:endParaRPr lang="pt-BR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57" name="Espaço Reservado para Texto 63"/>
          <p:cNvSpPr txBox="1">
            <a:spLocks/>
          </p:cNvSpPr>
          <p:nvPr/>
        </p:nvSpPr>
        <p:spPr>
          <a:xfrm>
            <a:off x="4836318" y="1344537"/>
            <a:ext cx="3962400" cy="1666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indent="-342900" defTabSz="91440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latin typeface="Trebuchet MS" panose="020B0603020202020204" pitchFamily="34" charset="0"/>
              </a:rPr>
              <a:t>O que é um firewall e proxy?</a:t>
            </a:r>
          </a:p>
        </p:txBody>
      </p:sp>
      <p:sp>
        <p:nvSpPr>
          <p:cNvPr id="58" name="Espaço Reservado para Texto 63"/>
          <p:cNvSpPr txBox="1">
            <a:spLocks/>
          </p:cNvSpPr>
          <p:nvPr/>
        </p:nvSpPr>
        <p:spPr>
          <a:xfrm>
            <a:off x="4836318" y="2236113"/>
            <a:ext cx="4348152" cy="199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pt-BR" sz="18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Técnicas para </a:t>
            </a:r>
            <a:r>
              <a:rPr lang="pt-BR" sz="18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bypass</a:t>
            </a:r>
            <a:r>
              <a:rPr lang="pt-BR" sz="18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de firewall e proxy</a:t>
            </a:r>
            <a:endParaRPr lang="pt-BR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59" name="Espaço Reservado para Texto 63"/>
          <p:cNvSpPr txBox="1">
            <a:spLocks/>
          </p:cNvSpPr>
          <p:nvPr/>
        </p:nvSpPr>
        <p:spPr>
          <a:xfrm>
            <a:off x="1318462" y="2753486"/>
            <a:ext cx="3189912" cy="18238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pt-BR" sz="18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Não tenho IP público?</a:t>
            </a:r>
            <a:endParaRPr lang="pt-BR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0" name="Espaço Reservado para Texto 63"/>
          <p:cNvSpPr txBox="1">
            <a:spLocks/>
          </p:cNvSpPr>
          <p:nvPr/>
        </p:nvSpPr>
        <p:spPr>
          <a:xfrm>
            <a:off x="4795848" y="3186759"/>
            <a:ext cx="4348152" cy="199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pt-BR" sz="18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Recomendações Blue/</a:t>
            </a:r>
            <a:r>
              <a:rPr lang="pt-BR" sz="18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Red</a:t>
            </a:r>
            <a:r>
              <a:rPr lang="pt-BR" sz="18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Team</a:t>
            </a:r>
            <a:endParaRPr lang="pt-BR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1" name="Espaço Reservado para Texto 63"/>
          <p:cNvSpPr txBox="1">
            <a:spLocks/>
          </p:cNvSpPr>
          <p:nvPr/>
        </p:nvSpPr>
        <p:spPr>
          <a:xfrm>
            <a:off x="1318462" y="3697167"/>
            <a:ext cx="1958529" cy="23074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pt-BR" sz="18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Referências</a:t>
            </a:r>
            <a:endParaRPr lang="pt-BR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3" name="Espaço Reservado para Texto 63"/>
          <p:cNvSpPr txBox="1">
            <a:spLocks/>
          </p:cNvSpPr>
          <p:nvPr/>
        </p:nvSpPr>
        <p:spPr>
          <a:xfrm>
            <a:off x="4896823" y="4155986"/>
            <a:ext cx="4016306" cy="1549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</a:pPr>
            <a:r>
              <a:rPr lang="pt-BR" sz="18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Dúvidas?</a:t>
            </a:r>
            <a:endParaRPr lang="pt-BR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81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0" y="168049"/>
            <a:ext cx="3092027" cy="6096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latin typeface="Trebuchet MS" panose="020B0603020202020204" pitchFamily="34" charset="0"/>
              </a:rPr>
              <a:t>O protocolo DNS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534400" y="4859644"/>
            <a:ext cx="548700" cy="3936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3"/>
          </p:nvPr>
        </p:nvSpPr>
        <p:spPr>
          <a:xfrm>
            <a:off x="152400" y="1029546"/>
            <a:ext cx="8382000" cy="932603"/>
          </a:xfrm>
        </p:spPr>
        <p:txBody>
          <a:bodyPr>
            <a:noAutofit/>
          </a:bodyPr>
          <a:lstStyle/>
          <a:p>
            <a:pPr marL="342900" indent="-342900">
              <a:spcAft>
                <a:spcPts val="1200"/>
              </a:spcAft>
              <a:buClr>
                <a:schemeClr val="tx2"/>
              </a:buClr>
              <a:buChar char="•"/>
            </a:pPr>
            <a:r>
              <a:rPr lang="pt-BR" dirty="0">
                <a:latin typeface="Trebuchet MS" panose="020B0603020202020204" pitchFamily="34" charset="0"/>
              </a:rPr>
              <a:t>O protocolo DNS é usado para traduzir um nome em um endereço IP;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Char char="•"/>
            </a:pPr>
            <a:r>
              <a:rPr lang="pt-BR" dirty="0">
                <a:latin typeface="Trebuchet MS" panose="020B0603020202020204" pitchFamily="34" charset="0"/>
              </a:rPr>
              <a:t>Existem os servidores de DNS root(raiz), recursivos e </a:t>
            </a:r>
            <a:r>
              <a:rPr lang="pt-BR" dirty="0" err="1">
                <a:latin typeface="Trebuchet MS" panose="020B0603020202020204" pitchFamily="34" charset="0"/>
              </a:rPr>
              <a:t>autoritativos</a:t>
            </a:r>
            <a:r>
              <a:rPr lang="pt-BR" dirty="0">
                <a:latin typeface="Trebuchet MS" panose="020B0603020202020204" pitchFamily="34" charset="0"/>
              </a:rPr>
              <a:t>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Char char="•"/>
            </a:pPr>
            <a:r>
              <a:rPr lang="pt-BR" dirty="0">
                <a:latin typeface="Trebuchet MS" panose="020B0603020202020204" pitchFamily="34" charset="0"/>
              </a:rPr>
              <a:t>O DNS segue a árvore de resolução logo se um servidor DNS não souber traduzir ele irá perguntar para outro até encontrar a resposta;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Char char="•"/>
            </a:pPr>
            <a:endParaRPr lang="pt-BR" dirty="0">
              <a:latin typeface="Trebuchet MS" panose="020B0603020202020204" pitchFamily="34" charset="0"/>
            </a:endParaRPr>
          </a:p>
        </p:txBody>
      </p:sp>
      <p:pic>
        <p:nvPicPr>
          <p:cNvPr id="1030" name="Picture 6" descr="Resultado de imagem para dns hierarchy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55863"/>
            <a:ext cx="3635306" cy="262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dns resolution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314362"/>
            <a:ext cx="4364180" cy="266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09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81000" y="1289896"/>
            <a:ext cx="8229600" cy="3810000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O túnel de DNS é feito por um cliente que faz as requisições e um server que sabe traduzir as requisições em arquivos ou fazer o </a:t>
            </a:r>
            <a:r>
              <a:rPr lang="pt-BR" sz="2000" dirty="0" err="1">
                <a:latin typeface="Trebuchet MS" panose="020B0603020202020204" pitchFamily="34" charset="0"/>
              </a:rPr>
              <a:t>desincapsulamento</a:t>
            </a:r>
            <a:r>
              <a:rPr lang="pt-BR" sz="2000" dirty="0">
                <a:latin typeface="Trebuchet MS" panose="020B0603020202020204" pitchFamily="34" charset="0"/>
              </a:rPr>
              <a:t> do protocolo que está no </a:t>
            </a:r>
            <a:r>
              <a:rPr lang="pt-BR" sz="2000" dirty="0" err="1">
                <a:latin typeface="Trebuchet MS" panose="020B0603020202020204" pitchFamily="34" charset="0"/>
              </a:rPr>
              <a:t>payload</a:t>
            </a:r>
            <a:r>
              <a:rPr lang="pt-BR" sz="2000" dirty="0">
                <a:latin typeface="Trebuchet MS" panose="020B0603020202020204" pitchFamily="34" charset="0"/>
              </a:rPr>
              <a:t>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Existe a forma de fazer conectando direto no IP do DNS server a qual irá precisar que o cliente tenha conexão direta;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A outra forma é utilizando um domínio o qual o cliente irá solicitar a resolução e o </a:t>
            </a:r>
            <a:r>
              <a:rPr lang="pt-BR" sz="2000" dirty="0" err="1">
                <a:latin typeface="Trebuchet MS" panose="020B0603020202020204" pitchFamily="34" charset="0"/>
              </a:rPr>
              <a:t>dns</a:t>
            </a:r>
            <a:r>
              <a:rPr lang="pt-BR" sz="2000" dirty="0">
                <a:latin typeface="Trebuchet MS" panose="020B0603020202020204" pitchFamily="34" charset="0"/>
              </a:rPr>
              <a:t> server do cliente irá se encarregar de seguir com a requisição, sem o cliente precisar se conectar diretamente no IP do DNS server;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Ferramentas: </a:t>
            </a:r>
            <a:r>
              <a:rPr lang="pt-BR" sz="2000" dirty="0" err="1">
                <a:latin typeface="Trebuchet MS" panose="020B0603020202020204" pitchFamily="34" charset="0"/>
              </a:rPr>
              <a:t>dnscat</a:t>
            </a:r>
            <a:r>
              <a:rPr lang="pt-BR" sz="2000" dirty="0">
                <a:latin typeface="Trebuchet MS" panose="020B0603020202020204" pitchFamily="34" charset="0"/>
              </a:rPr>
              <a:t> e </a:t>
            </a:r>
            <a:r>
              <a:rPr lang="pt-BR" sz="2000" dirty="0" err="1">
                <a:latin typeface="Trebuchet MS" panose="020B0603020202020204" pitchFamily="34" charset="0"/>
              </a:rPr>
              <a:t>iodined</a:t>
            </a:r>
            <a:r>
              <a:rPr lang="pt-BR" sz="2000" dirty="0">
                <a:latin typeface="Trebuchet MS" panose="020B0603020202020204" pitchFamily="34" charset="0"/>
              </a:rPr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457200" y="192612"/>
            <a:ext cx="2333413" cy="6096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latin typeface="Trebuchet MS" panose="020B0603020202020204" pitchFamily="34" charset="0"/>
              </a:rPr>
              <a:t>DNS </a:t>
            </a:r>
            <a:r>
              <a:rPr lang="pt-BR" sz="3600" dirty="0" err="1">
                <a:latin typeface="Trebuchet MS" panose="020B0603020202020204" pitchFamily="34" charset="0"/>
              </a:rPr>
              <a:t>tunneling</a:t>
            </a:r>
            <a:endParaRPr lang="pt-BR" sz="3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9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NS-tunnelin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1252" y="978323"/>
            <a:ext cx="7121495" cy="4005732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latin typeface="Trebuchet MS" panose="020B0603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2479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0427" y="1297901"/>
            <a:ext cx="8229600" cy="3623073"/>
          </a:xfrm>
        </p:spPr>
        <p:txBody>
          <a:bodyPr/>
          <a:lstStyle/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</a:rPr>
              <a:t>Caso não tenha um servidor com IP público ou precise subir algo temporário, é possível usar serviços SaaS como o </a:t>
            </a:r>
            <a:r>
              <a:rPr lang="pt-BR" sz="2000" dirty="0" err="1">
                <a:latin typeface="Trebuchet MS" panose="020B0603020202020204" pitchFamily="34" charset="0"/>
              </a:rPr>
              <a:t>ngrok</a:t>
            </a:r>
            <a:r>
              <a:rPr lang="pt-BR" sz="2000" dirty="0">
                <a:latin typeface="Trebuchet MS" panose="020B0603020202020204" pitchFamily="34" charset="0"/>
              </a:rPr>
              <a:t> e o </a:t>
            </a:r>
            <a:r>
              <a:rPr lang="pt-BR" sz="2000" dirty="0" err="1">
                <a:latin typeface="Trebuchet MS" panose="020B0603020202020204" pitchFamily="34" charset="0"/>
              </a:rPr>
              <a:t>serveo</a:t>
            </a:r>
            <a:r>
              <a:rPr lang="pt-BR" sz="2000" dirty="0">
                <a:latin typeface="Trebuchet MS" panose="020B0603020202020204" pitchFamily="34" charset="0"/>
              </a:rPr>
              <a:t>: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  <a:hlinkClick r:id="rId2"/>
              </a:rPr>
              <a:t>https://ngrok.com/</a:t>
            </a:r>
            <a:r>
              <a:rPr lang="pt-BR" sz="2000" dirty="0">
                <a:latin typeface="Trebuchet MS" panose="020B0603020202020204" pitchFamily="34" charset="0"/>
              </a:rPr>
              <a:t> -&gt; Serviço de redirecionamento de portas TCP SaaS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latin typeface="Trebuchet MS" panose="020B0603020202020204" pitchFamily="34" charset="0"/>
                <a:hlinkClick r:id="rId3"/>
              </a:rPr>
              <a:t>http://serveo.net/</a:t>
            </a:r>
            <a:r>
              <a:rPr lang="pt-BR" sz="2000" dirty="0">
                <a:latin typeface="Trebuchet MS" panose="020B0603020202020204" pitchFamily="34" charset="0"/>
              </a:rPr>
              <a:t> -&gt; Serviço de SSH para </a:t>
            </a:r>
            <a:r>
              <a:rPr lang="pt-BR" sz="2000" dirty="0" err="1">
                <a:latin typeface="Trebuchet MS" panose="020B0603020202020204" pitchFamily="34" charset="0"/>
              </a:rPr>
              <a:t>remote</a:t>
            </a:r>
            <a:r>
              <a:rPr lang="pt-BR" sz="2000" dirty="0">
                <a:latin typeface="Trebuchet MS" panose="020B0603020202020204" pitchFamily="34" charset="0"/>
              </a:rPr>
              <a:t> </a:t>
            </a:r>
            <a:r>
              <a:rPr lang="pt-BR" sz="2000" dirty="0" err="1">
                <a:latin typeface="Trebuchet MS" panose="020B0603020202020204" pitchFamily="34" charset="0"/>
              </a:rPr>
              <a:t>port</a:t>
            </a:r>
            <a:r>
              <a:rPr lang="pt-BR" sz="2000" dirty="0">
                <a:latin typeface="Trebuchet MS" panose="020B0603020202020204" pitchFamily="34" charset="0"/>
              </a:rPr>
              <a:t> </a:t>
            </a:r>
            <a:r>
              <a:rPr lang="pt-BR" sz="2000" dirty="0" err="1">
                <a:latin typeface="Trebuchet MS" panose="020B0603020202020204" pitchFamily="34" charset="0"/>
              </a:rPr>
              <a:t>forwarding</a:t>
            </a:r>
            <a:r>
              <a:rPr lang="pt-BR" sz="2000" dirty="0">
                <a:latin typeface="Trebuchet MS" panose="020B0603020202020204" pitchFamily="34" charset="0"/>
              </a:rPr>
              <a:t> SaaS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35280" y="246801"/>
            <a:ext cx="2292773" cy="60960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latin typeface="Trebuchet MS" panose="020B0603020202020204" pitchFamily="34" charset="0"/>
              </a:rPr>
              <a:t>Não tenho IP público</a:t>
            </a:r>
          </a:p>
        </p:txBody>
      </p:sp>
    </p:spTree>
    <p:extLst>
      <p:ext uri="{BB962C8B-B14F-4D97-AF65-F5344CB8AC3E}">
        <p14:creationId xmlns:p14="http://schemas.microsoft.com/office/powerpoint/2010/main" val="120392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0" y="1070180"/>
            <a:ext cx="8229600" cy="3212360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Controle de aplicações que podem executar (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App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control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/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application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whitelisting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);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Inspeção de todos protocolos possíveis (SSL, SSH,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etc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)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Firewall de DNS;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Não usar resolução de DNS externa ou monitorar quantidade de requisições;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Micro e nano segmentação;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Mínimo de privilégio para usuários;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Correlação de eventos e análise de logs/tráfego;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UEBA/UBA – Monitoração de comportamento;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Resposta a incidentes automatizada;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0" y="5715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Recomendações – Blue Team</a:t>
            </a:r>
          </a:p>
        </p:txBody>
      </p:sp>
    </p:spTree>
    <p:extLst>
      <p:ext uri="{BB962C8B-B14F-4D97-AF65-F5344CB8AC3E}">
        <p14:creationId xmlns:p14="http://schemas.microsoft.com/office/powerpoint/2010/main" val="203018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3379892" y="768350"/>
            <a:ext cx="5641266" cy="1800543"/>
          </a:xfrm>
          <a:prstGeom prst="rect">
            <a:avLst/>
          </a:prstGeom>
        </p:spPr>
        <p:txBody>
          <a:bodyPr/>
          <a:lstStyle/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Usar protocolos utilizados pelo alvo (conheça o alvo);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Sempre criptografe o protocolo e/ou o conteúdo (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payload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);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Crie suas próprias ferramentas isso evitará assinaturas (preciso melhor nesse item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rs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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);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Fique abaixo do radar, melhor demorar do que ser detectado;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Prefira ferramentas compiladas ou que não dependam de configurações do sistema operacional (chaves de registro, arquivos de sistema,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etc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);</a:t>
            </a:r>
          </a:p>
          <a:p>
            <a:pPr marL="342900" indent="-34290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Abuse e use de linguagens (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bash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,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powershell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) ou ferramentas nativas do sistema operacional (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certutil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,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bitsadmin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);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0" y="5715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Recomendações - </a:t>
            </a:r>
            <a:r>
              <a:rPr lang="pt-BR" sz="3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Red</a:t>
            </a:r>
            <a:r>
              <a:rPr lang="pt-BR" sz="3600" dirty="0">
                <a:solidFill>
                  <a:schemeClr val="tx2"/>
                </a:solidFill>
                <a:latin typeface="Trebuchet MS" panose="020B0603020202020204" pitchFamily="34" charset="0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364389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" name="Título 13"/>
          <p:cNvSpPr>
            <a:spLocks noGrp="1"/>
          </p:cNvSpPr>
          <p:nvPr>
            <p:ph type="title" idx="4294967295"/>
          </p:nvPr>
        </p:nvSpPr>
        <p:spPr>
          <a:xfrm>
            <a:off x="0" y="57150"/>
            <a:ext cx="8229600" cy="609600"/>
          </a:xfrm>
          <a:prstGeom prst="rect">
            <a:avLst/>
          </a:prstGeom>
        </p:spPr>
        <p:txBody>
          <a:bodyPr/>
          <a:lstStyle/>
          <a:p>
            <a:r>
              <a:rPr lang="pt-BR" sz="2400" dirty="0">
                <a:solidFill>
                  <a:schemeClr val="tx2"/>
                </a:solidFill>
              </a:rPr>
              <a:t>Perguntas?</a:t>
            </a:r>
          </a:p>
        </p:txBody>
      </p:sp>
      <p:pic>
        <p:nvPicPr>
          <p:cNvPr id="1026" name="Picture 2" descr="Resultado de imagem para tux linux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707" y="112452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8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4393" y="16512"/>
            <a:ext cx="2857500" cy="1019810"/>
          </a:xfrm>
        </p:spPr>
        <p:txBody>
          <a:bodyPr/>
          <a:lstStyle/>
          <a:p>
            <a:r>
              <a:rPr lang="pt-BR" sz="32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O que é um firewall?</a:t>
            </a:r>
            <a:endParaRPr lang="pt-BR" sz="32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2"/>
                </a:solidFill>
              </a:rPr>
              <a:pPr/>
              <a:t>4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3"/>
          </p:nvPr>
        </p:nvSpPr>
        <p:spPr>
          <a:xfrm>
            <a:off x="138855" y="1269569"/>
            <a:ext cx="4277357" cy="365760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O firewall é um equipamento ou software que tem como função monitorar/inspecionar o tráfego de rede e com base em regras </a:t>
            </a:r>
            <a:r>
              <a:rPr lang="pt-BR" dirty="0" err="1">
                <a:solidFill>
                  <a:schemeClr val="tx2"/>
                </a:solidFill>
                <a:latin typeface="Trebuchet MS" panose="020B0603020202020204" pitchFamily="34" charset="0"/>
              </a:rPr>
              <a:t>pré</a:t>
            </a:r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 definidas decidi o que pode ser bloqueado ou liberado, ou seja, um filtro que separa duas ou mais redes</a:t>
            </a:r>
            <a:r>
              <a:rPr lang="pt-BR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.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Funciona de maneira </a:t>
            </a:r>
            <a:r>
              <a:rPr lang="pt-BR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statefull</a:t>
            </a:r>
            <a:r>
              <a:rPr lang="pt-BR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(conexão cheia) ou </a:t>
            </a:r>
            <a:r>
              <a:rPr lang="pt-BR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stateless</a:t>
            </a:r>
            <a:r>
              <a:rPr lang="pt-BR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(pacote a pacote).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Os firewalls tradicionais analisam até camada 4 (rede) e os firewalls </a:t>
            </a:r>
            <a:r>
              <a:rPr lang="pt-BR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next</a:t>
            </a:r>
            <a:r>
              <a:rPr lang="pt-BR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generation</a:t>
            </a:r>
            <a:r>
              <a:rPr lang="pt-BR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analisam até camada 7 (aplicação), além de incluir outras funcionalidades adicionais (controle por usuários, filtro de </a:t>
            </a:r>
            <a:r>
              <a:rPr lang="pt-BR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URLs</a:t>
            </a:r>
            <a:r>
              <a:rPr lang="pt-BR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, </a:t>
            </a:r>
            <a:r>
              <a:rPr lang="pt-BR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antimalware</a:t>
            </a:r>
            <a:r>
              <a:rPr lang="pt-BR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, </a:t>
            </a:r>
            <a:r>
              <a:rPr lang="pt-BR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etc</a:t>
            </a:r>
            <a:r>
              <a:rPr lang="pt-BR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).</a:t>
            </a:r>
            <a:endParaRPr lang="pt-BR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1026" name="Picture 2" descr="Resultado de imagem para firewall o que é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91" y="1831755"/>
            <a:ext cx="380792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8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de cantos arredondados 2"/>
          <p:cNvSpPr/>
          <p:nvPr/>
        </p:nvSpPr>
        <p:spPr>
          <a:xfrm>
            <a:off x="5052908" y="2095499"/>
            <a:ext cx="4036906" cy="1589193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2"/>
                </a:solidFill>
              </a:rPr>
              <a:pPr/>
              <a:t>5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0" y="77788"/>
            <a:ext cx="8229600" cy="609600"/>
          </a:xfrm>
          <a:prstGeom prst="rect">
            <a:avLst/>
          </a:prstGeom>
        </p:spPr>
        <p:txBody>
          <a:bodyPr/>
          <a:lstStyle/>
          <a:p>
            <a:r>
              <a:rPr lang="pt-BR" sz="2400" dirty="0">
                <a:solidFill>
                  <a:schemeClr val="tx2"/>
                </a:solidFill>
                <a:latin typeface="Trebuchet MS" panose="020B0603020202020204" pitchFamily="34" charset="0"/>
              </a:rPr>
              <a:t>O que é um proxy?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4294967295"/>
          </p:nvPr>
        </p:nvSpPr>
        <p:spPr>
          <a:xfrm>
            <a:off x="0" y="1106488"/>
            <a:ext cx="4038600" cy="3657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Char char="•"/>
            </a:pPr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O proxy (procurador/representante) é um equipamento ou software que age como intermediário de requisições dos clientes para acessar recursos em outros servidores (HTTP, FTP, </a:t>
            </a:r>
            <a:r>
              <a:rPr lang="pt-BR" dirty="0" err="1">
                <a:solidFill>
                  <a:schemeClr val="tx2"/>
                </a:solidFill>
                <a:latin typeface="Trebuchet MS" panose="020B0603020202020204" pitchFamily="34" charset="0"/>
              </a:rPr>
              <a:t>etc</a:t>
            </a:r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).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Char char="•"/>
            </a:pPr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Também conhecido como Web </a:t>
            </a:r>
            <a:r>
              <a:rPr lang="pt-BR" dirty="0" err="1">
                <a:solidFill>
                  <a:schemeClr val="tx2"/>
                </a:solidFill>
                <a:latin typeface="Trebuchet MS" panose="020B0603020202020204" pitchFamily="34" charset="0"/>
              </a:rPr>
              <a:t>Content</a:t>
            </a:r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dirty="0" err="1">
                <a:solidFill>
                  <a:schemeClr val="tx2"/>
                </a:solidFill>
                <a:latin typeface="Trebuchet MS" panose="020B0603020202020204" pitchFamily="34" charset="0"/>
              </a:rPr>
              <a:t>Filter</a:t>
            </a:r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 (filtro de conteúdo web).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Char char="•"/>
            </a:pPr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Pode ser transparente (redirecionamento via rede) ou não transparente/implícito (configurado no cliente seja ele navegador ou outro serviço).</a:t>
            </a:r>
          </a:p>
          <a:p>
            <a:pPr marL="285750" indent="-285750">
              <a:spcAft>
                <a:spcPts val="1200"/>
              </a:spcAft>
              <a:buClr>
                <a:schemeClr val="tx2"/>
              </a:buClr>
              <a:buChar char="•"/>
            </a:pPr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Os </a:t>
            </a:r>
            <a:r>
              <a:rPr lang="pt-BR" dirty="0" err="1">
                <a:solidFill>
                  <a:schemeClr val="tx2"/>
                </a:solidFill>
                <a:latin typeface="Trebuchet MS" panose="020B0603020202020204" pitchFamily="34" charset="0"/>
              </a:rPr>
              <a:t>proxys</a:t>
            </a:r>
            <a:r>
              <a:rPr lang="pt-BR" dirty="0">
                <a:solidFill>
                  <a:schemeClr val="tx2"/>
                </a:solidFill>
                <a:latin typeface="Trebuchet MS" panose="020B0603020202020204" pitchFamily="34" charset="0"/>
              </a:rPr>
              <a:t> são muito utilizados para controle de rede/conteúdo, auditoria de acesso e cache (desempenho).</a:t>
            </a:r>
          </a:p>
        </p:txBody>
      </p:sp>
      <p:pic>
        <p:nvPicPr>
          <p:cNvPr id="2050" name="Picture 2" descr="Resultado de imagem para proxy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095" y="2095500"/>
            <a:ext cx="3733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8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2"/>
                </a:solidFill>
              </a:rPr>
              <a:pPr/>
              <a:t>6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3589867" y="1415626"/>
            <a:ext cx="5208693" cy="3396603"/>
          </a:xfrm>
          <a:prstGeom prst="rect">
            <a:avLst/>
          </a:prstGeom>
        </p:spPr>
        <p:txBody>
          <a:bodyPr/>
          <a:lstStyle/>
          <a:p>
            <a:pPr marL="285750" indent="-28575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Tunelamento ou </a:t>
            </a:r>
            <a:r>
              <a:rPr lang="pt-BR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tunneling</a:t>
            </a: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de um protocolo é colocar/encapsular o conteúdo (</a:t>
            </a:r>
            <a:r>
              <a:rPr lang="pt-BR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payload</a:t>
            </a: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) de um protocolo diferente em outro, com isso é possível evitar incompatibilidades de redes, prover um caminho seguro através de um rede insegura ou burlar (</a:t>
            </a:r>
            <a:r>
              <a:rPr lang="pt-BR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bypass</a:t>
            </a: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) de controles de redes.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Redirecionamento de portas é a técnica pelo qual ao acessar um serviço em uma porta será redirecionado para outro (serviço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ou host) na mesma ou outra porta.</a:t>
            </a:r>
            <a:endParaRPr lang="pt-BR" sz="1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121919" y="-47411"/>
            <a:ext cx="7281334" cy="1076960"/>
          </a:xfrm>
          <a:prstGeom prst="rect">
            <a:avLst/>
          </a:prstGeom>
        </p:spPr>
        <p:txBody>
          <a:bodyPr/>
          <a:lstStyle/>
          <a:p>
            <a:r>
              <a:rPr lang="pt-BR" sz="3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Tunelamento e redirecionamento de portas</a:t>
            </a:r>
            <a:endParaRPr lang="pt-BR" sz="3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09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>
          <a:xfrm>
            <a:off x="8470023" y="4675393"/>
            <a:ext cx="548700" cy="39360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0" y="1584957"/>
            <a:ext cx="6962987" cy="2817706"/>
          </a:xfrm>
          <a:prstGeom prst="rect">
            <a:avLst/>
          </a:prstGeo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O </a:t>
            </a:r>
            <a:r>
              <a:rPr lang="pt-BR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rinetd</a:t>
            </a: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é um </a:t>
            </a:r>
            <a:r>
              <a:rPr lang="pt-BR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daemon</a:t>
            </a: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no Linux para realizar o redirecionamento de conexões TCP;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Possui a limitação de suporte apenas a protocolos que funcionem com 1 único socket;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Possui a possibilidade de limitar as origens que conectam;</a:t>
            </a:r>
          </a:p>
          <a:p>
            <a:pPr marL="285750" indent="-2857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Para instalar, use 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o comando: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sudo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apt-get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install</a:t>
            </a:r>
            <a:r>
              <a:rPr lang="pt-BR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pt-BR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rinetd</a:t>
            </a:r>
            <a:endParaRPr lang="pt-BR" sz="1600" dirty="0" smtClean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-20319" y="-17354"/>
            <a:ext cx="7044263" cy="985941"/>
          </a:xfrm>
          <a:prstGeom prst="rect">
            <a:avLst/>
          </a:prstGeom>
        </p:spPr>
        <p:txBody>
          <a:bodyPr/>
          <a:lstStyle/>
          <a:p>
            <a:r>
              <a:rPr lang="pt-BR" sz="3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Rinetd</a:t>
            </a:r>
            <a:r>
              <a:rPr lang="pt-BR" sz="3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– Redirecionamento de portas</a:t>
            </a:r>
            <a:endParaRPr lang="pt-BR" sz="3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68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0" y="1700107"/>
            <a:ext cx="7064587" cy="2801295"/>
          </a:xfrm>
          <a:prstGeom prst="rect">
            <a:avLst/>
          </a:prstGeom>
        </p:spPr>
        <p:txBody>
          <a:bodyPr/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O arquivo de configuração do </a:t>
            </a:r>
            <a:r>
              <a:rPr lang="pt-BR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daemon</a:t>
            </a: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é o /</a:t>
            </a:r>
            <a:r>
              <a:rPr lang="pt-BR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etc</a:t>
            </a: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/</a:t>
            </a:r>
            <a:r>
              <a:rPr lang="pt-BR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rinetd.conf</a:t>
            </a:r>
            <a:endParaRPr lang="pt-BR" sz="1600" dirty="0" smtClean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A configuração de redirecionamento leva o endereço que irá receber a conexão, a porta que irá receber e o endereço e porta que serão redirecionados:</a:t>
            </a:r>
            <a:b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</a:br>
            <a: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/>
            </a:r>
            <a:br>
              <a:rPr lang="pt-BR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# </a:t>
            </a:r>
            <a:r>
              <a:rPr lang="en-US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bindadress</a:t>
            </a:r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   </a:t>
            </a:r>
            <a:r>
              <a:rPr lang="en-US" sz="1600" dirty="0" err="1">
                <a:solidFill>
                  <a:schemeClr val="tx2"/>
                </a:solidFill>
                <a:latin typeface="Trebuchet MS" panose="020B0603020202020204" pitchFamily="34" charset="0"/>
              </a:rPr>
              <a:t>bindport</a:t>
            </a:r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  </a:t>
            </a:r>
            <a:r>
              <a:rPr lang="en-US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	      </a:t>
            </a:r>
            <a:r>
              <a:rPr lang="en-US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connectaddress</a:t>
            </a:r>
            <a:r>
              <a:rPr lang="en-US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 </a:t>
            </a:r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</a:rPr>
              <a:t>	</a:t>
            </a:r>
            <a:r>
              <a:rPr lang="en-US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</a:t>
            </a:r>
            <a:r>
              <a:rPr lang="en-US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connectport</a:t>
            </a:r>
            <a:endParaRPr lang="en-US" sz="1600" dirty="0" smtClean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      IP </a:t>
            </a:r>
            <a:r>
              <a:rPr lang="en-US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atacante</a:t>
            </a:r>
            <a:r>
              <a:rPr lang="en-US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    porta </a:t>
            </a:r>
            <a:r>
              <a:rPr lang="en-US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atacante</a:t>
            </a:r>
            <a:r>
              <a:rPr lang="en-US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  </a:t>
            </a:r>
            <a:r>
              <a:rPr lang="en-US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endereco</a:t>
            </a:r>
            <a:r>
              <a:rPr lang="en-US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de </a:t>
            </a:r>
            <a:r>
              <a:rPr lang="en-US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dest</a:t>
            </a:r>
            <a:r>
              <a:rPr lang="en-US" sz="1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   porta </a:t>
            </a:r>
            <a:r>
              <a:rPr lang="en-US" sz="1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destino</a:t>
            </a:r>
            <a:endParaRPr lang="pt-BR" sz="1600" dirty="0" smtClean="0">
              <a:solidFill>
                <a:schemeClr val="tx2"/>
              </a:solidFill>
              <a:latin typeface="Trebuchet MS" panose="020B0603020202020204" pitchFamily="34" charset="0"/>
            </a:endParaRPr>
          </a:p>
          <a:p>
            <a:endParaRPr lang="pt-BR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Título 5"/>
          <p:cNvSpPr>
            <a:spLocks noGrp="1"/>
          </p:cNvSpPr>
          <p:nvPr>
            <p:ph type="title" idx="4294967295"/>
          </p:nvPr>
        </p:nvSpPr>
        <p:spPr>
          <a:xfrm>
            <a:off x="1" y="57149"/>
            <a:ext cx="7599680" cy="620183"/>
          </a:xfrm>
          <a:prstGeom prst="rect">
            <a:avLst/>
          </a:prstGeom>
        </p:spPr>
        <p:txBody>
          <a:bodyPr/>
          <a:lstStyle/>
          <a:p>
            <a:r>
              <a:rPr lang="pt-BR" sz="36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Rinetd</a:t>
            </a:r>
            <a:r>
              <a:rPr lang="pt-BR" sz="36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– Redirecionamento de portas</a:t>
            </a:r>
            <a:endParaRPr lang="pt-BR" sz="36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-23710" y="75936"/>
            <a:ext cx="2976880" cy="609601"/>
          </a:xfrm>
          <a:prstGeom prst="rect">
            <a:avLst/>
          </a:prstGeom>
        </p:spPr>
        <p:txBody>
          <a:bodyPr/>
          <a:lstStyle/>
          <a:p>
            <a:r>
              <a:rPr lang="pt-BR" sz="2400" dirty="0" err="1" smtClean="0">
                <a:solidFill>
                  <a:schemeClr val="tx2"/>
                </a:solidFill>
                <a:latin typeface="Trebuchet MS" panose="020B0603020202020204" pitchFamily="34" charset="0"/>
              </a:rPr>
              <a:t>Rinetd</a:t>
            </a:r>
            <a:r>
              <a:rPr lang="pt-BR" sz="2400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 - Cenário</a:t>
            </a:r>
            <a:endParaRPr lang="pt-BR" sz="2400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" name="Espaço Reservado para Conteúdo 1"/>
          <p:cNvSpPr>
            <a:spLocks noGrp="1"/>
          </p:cNvSpPr>
          <p:nvPr>
            <p:ph idx="4294967295"/>
          </p:nvPr>
        </p:nvSpPr>
        <p:spPr>
          <a:xfrm>
            <a:off x="0" y="868363"/>
            <a:ext cx="7620000" cy="3810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tx2"/>
                </a:solidFill>
                <a:latin typeface="Trebuchet MS" panose="020B0603020202020204" pitchFamily="34" charset="0"/>
              </a:rPr>
              <a:t>Cenário de bloqueio</a:t>
            </a:r>
          </a:p>
          <a:p>
            <a:pPr marL="0" indent="0">
              <a:buNone/>
            </a:pPr>
            <a:endParaRPr lang="pt-BR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59" y="1234015"/>
            <a:ext cx="6887072" cy="384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4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1422</Words>
  <Application>Microsoft Office PowerPoint</Application>
  <PresentationFormat>Apresentação na tela (16:9)</PresentationFormat>
  <Paragraphs>199</Paragraphs>
  <Slides>41</Slides>
  <Notes>12</Notes>
  <HiddenSlides>4</HiddenSlides>
  <MMClips>8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Arial</vt:lpstr>
      <vt:lpstr>Courier</vt:lpstr>
      <vt:lpstr>Trebuchet MS</vt:lpstr>
      <vt:lpstr>Wingdings</vt:lpstr>
      <vt:lpstr>Simple Light</vt:lpstr>
      <vt:lpstr>Apresentação do PowerPoint</vt:lpstr>
      <vt:lpstr>$Whoami</vt:lpstr>
      <vt:lpstr>Agenda</vt:lpstr>
      <vt:lpstr>O que é um firewall?</vt:lpstr>
      <vt:lpstr>O que é um proxy?</vt:lpstr>
      <vt:lpstr>Tunelamento e redirecionamento de portas</vt:lpstr>
      <vt:lpstr>Rinetd – Redirecionamento de portas</vt:lpstr>
      <vt:lpstr>Rinetd – Redirecionamento de portas</vt:lpstr>
      <vt:lpstr>Rinetd - Cenário</vt:lpstr>
      <vt:lpstr>Rinetd - Cenário</vt:lpstr>
      <vt:lpstr>DEMO</vt:lpstr>
      <vt:lpstr>O protocolo SSH</vt:lpstr>
      <vt:lpstr>SSH tunneling</vt:lpstr>
      <vt:lpstr>SSH tunneling – Local Port Fowarding</vt:lpstr>
      <vt:lpstr>DEMO</vt:lpstr>
      <vt:lpstr>SSH tunneling - Remote Port Fowarding</vt:lpstr>
      <vt:lpstr>DEMO</vt:lpstr>
      <vt:lpstr>SSH tunneling - Dynamic Port Fowarding</vt:lpstr>
      <vt:lpstr>DEMO</vt:lpstr>
      <vt:lpstr>Proxychains</vt:lpstr>
      <vt:lpstr>Proxychains</vt:lpstr>
      <vt:lpstr>DEMO</vt:lpstr>
      <vt:lpstr>Protocolo ICMP</vt:lpstr>
      <vt:lpstr>ICMP tunneling</vt:lpstr>
      <vt:lpstr>ICMP tunneling</vt:lpstr>
      <vt:lpstr>DEMO</vt:lpstr>
      <vt:lpstr>Protocolo HTTP</vt:lpstr>
      <vt:lpstr>HTTP tunneling</vt:lpstr>
      <vt:lpstr>DEMO</vt:lpstr>
      <vt:lpstr>O protocolo DNS</vt:lpstr>
      <vt:lpstr>DNS tunneling</vt:lpstr>
      <vt:lpstr>DEMO</vt:lpstr>
      <vt:lpstr>Não tenho IP público</vt:lpstr>
      <vt:lpstr>Recomendações – Blue Team</vt:lpstr>
      <vt:lpstr>Recomendações - Red Team</vt:lpstr>
      <vt:lpstr>Perguntas?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Martins Oliveira</dc:creator>
  <cp:lastModifiedBy>Marcus Vinicius Martins Oliveira</cp:lastModifiedBy>
  <cp:revision>62</cp:revision>
  <dcterms:modified xsi:type="dcterms:W3CDTF">2019-11-15T23:59:32Z</dcterms:modified>
</cp:coreProperties>
</file>